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8"/>
  </p:notesMasterIdLst>
  <p:sldIdLst>
    <p:sldId id="259" r:id="rId5"/>
    <p:sldId id="338" r:id="rId6"/>
    <p:sldId id="337" r:id="rId7"/>
    <p:sldId id="356" r:id="rId8"/>
    <p:sldId id="343" r:id="rId9"/>
    <p:sldId id="344" r:id="rId10"/>
    <p:sldId id="345" r:id="rId11"/>
    <p:sldId id="346" r:id="rId12"/>
    <p:sldId id="347" r:id="rId13"/>
    <p:sldId id="365" r:id="rId14"/>
    <p:sldId id="348" r:id="rId15"/>
    <p:sldId id="357" r:id="rId16"/>
    <p:sldId id="350" r:id="rId17"/>
    <p:sldId id="352" r:id="rId18"/>
    <p:sldId id="353" r:id="rId19"/>
    <p:sldId id="358" r:id="rId20"/>
    <p:sldId id="341" r:id="rId21"/>
    <p:sldId id="359" r:id="rId22"/>
    <p:sldId id="360" r:id="rId23"/>
    <p:sldId id="361" r:id="rId24"/>
    <p:sldId id="362" r:id="rId25"/>
    <p:sldId id="364" r:id="rId26"/>
    <p:sldId id="334" r:id="rId27"/>
  </p:sldIdLst>
  <p:sldSz cx="12192000" cy="6858000"/>
  <p:notesSz cx="7315200" cy="12344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49F"/>
    <a:srgbClr val="00FFCC"/>
    <a:srgbClr val="00264C"/>
    <a:srgbClr val="003366"/>
    <a:srgbClr val="FF9933"/>
    <a:srgbClr val="C9A6E4"/>
    <a:srgbClr val="BA8CDC"/>
    <a:srgbClr val="FFFFFF"/>
    <a:srgbClr val="7F6000"/>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24" autoAdjust="0"/>
    <p:restoredTop sz="94679" autoAdjust="0"/>
  </p:normalViewPr>
  <p:slideViewPr>
    <p:cSldViewPr snapToGrid="0">
      <p:cViewPr varScale="1">
        <p:scale>
          <a:sx n="66" d="100"/>
          <a:sy n="66" d="100"/>
        </p:scale>
        <p:origin x="45" y="42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619365"/>
          </a:xfrm>
          <a:prstGeom prst="rect">
            <a:avLst/>
          </a:prstGeom>
        </p:spPr>
        <p:txBody>
          <a:bodyPr vert="horz" lIns="112334" tIns="56167" rIns="112334" bIns="56167" rtlCol="0"/>
          <a:lstStyle>
            <a:lvl1pPr algn="l">
              <a:defRPr sz="1500"/>
            </a:lvl1pPr>
          </a:lstStyle>
          <a:p>
            <a:endParaRPr lang="en-US" dirty="0"/>
          </a:p>
        </p:txBody>
      </p:sp>
      <p:sp>
        <p:nvSpPr>
          <p:cNvPr id="3" name="Date Placeholder 2"/>
          <p:cNvSpPr>
            <a:spLocks noGrp="1"/>
          </p:cNvSpPr>
          <p:nvPr>
            <p:ph type="dt" idx="1"/>
          </p:nvPr>
        </p:nvSpPr>
        <p:spPr>
          <a:xfrm>
            <a:off x="4143587" y="1"/>
            <a:ext cx="3169920" cy="619365"/>
          </a:xfrm>
          <a:prstGeom prst="rect">
            <a:avLst/>
          </a:prstGeom>
        </p:spPr>
        <p:txBody>
          <a:bodyPr vert="horz" lIns="112334" tIns="56167" rIns="112334" bIns="56167" rtlCol="0"/>
          <a:lstStyle>
            <a:lvl1pPr algn="r">
              <a:defRPr sz="1500"/>
            </a:lvl1pPr>
          </a:lstStyle>
          <a:p>
            <a:fld id="{A96021E0-66AB-4224-BFFD-8802B05492B0}" type="datetimeFigureOut">
              <a:rPr lang="en-US" smtClean="0"/>
              <a:t>10/1/2023</a:t>
            </a:fld>
            <a:endParaRPr lang="en-US" dirty="0"/>
          </a:p>
        </p:txBody>
      </p:sp>
      <p:sp>
        <p:nvSpPr>
          <p:cNvPr id="4" name="Slide Image Placeholder 3"/>
          <p:cNvSpPr>
            <a:spLocks noGrp="1" noRot="1" noChangeAspect="1"/>
          </p:cNvSpPr>
          <p:nvPr>
            <p:ph type="sldImg" idx="2"/>
          </p:nvPr>
        </p:nvSpPr>
        <p:spPr>
          <a:xfrm>
            <a:off x="-44450" y="1543050"/>
            <a:ext cx="7404100" cy="4165600"/>
          </a:xfrm>
          <a:prstGeom prst="rect">
            <a:avLst/>
          </a:prstGeom>
          <a:noFill/>
          <a:ln w="12700">
            <a:solidFill>
              <a:prstClr val="black"/>
            </a:solidFill>
          </a:ln>
        </p:spPr>
        <p:txBody>
          <a:bodyPr vert="horz" lIns="112334" tIns="56167" rIns="112334" bIns="56167" rtlCol="0" anchor="ctr"/>
          <a:lstStyle/>
          <a:p>
            <a:endParaRPr lang="en-US" dirty="0"/>
          </a:p>
        </p:txBody>
      </p:sp>
      <p:sp>
        <p:nvSpPr>
          <p:cNvPr id="5" name="Notes Placeholder 4"/>
          <p:cNvSpPr>
            <a:spLocks noGrp="1"/>
          </p:cNvSpPr>
          <p:nvPr>
            <p:ph type="body" sz="quarter" idx="3"/>
          </p:nvPr>
        </p:nvSpPr>
        <p:spPr>
          <a:xfrm>
            <a:off x="731520" y="5940745"/>
            <a:ext cx="5852160" cy="4860608"/>
          </a:xfrm>
          <a:prstGeom prst="rect">
            <a:avLst/>
          </a:prstGeom>
        </p:spPr>
        <p:txBody>
          <a:bodyPr vert="horz" lIns="112334" tIns="56167" rIns="112334" bIns="5616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725038"/>
            <a:ext cx="3169920" cy="619362"/>
          </a:xfrm>
          <a:prstGeom prst="rect">
            <a:avLst/>
          </a:prstGeom>
        </p:spPr>
        <p:txBody>
          <a:bodyPr vert="horz" lIns="112334" tIns="56167" rIns="112334" bIns="56167" rtlCol="0" anchor="b"/>
          <a:lstStyle>
            <a:lvl1pPr algn="l">
              <a:defRPr sz="1500"/>
            </a:lvl1pPr>
          </a:lstStyle>
          <a:p>
            <a:endParaRPr lang="en-US" dirty="0"/>
          </a:p>
        </p:txBody>
      </p:sp>
      <p:sp>
        <p:nvSpPr>
          <p:cNvPr id="7" name="Slide Number Placeholder 6"/>
          <p:cNvSpPr>
            <a:spLocks noGrp="1"/>
          </p:cNvSpPr>
          <p:nvPr>
            <p:ph type="sldNum" sz="quarter" idx="5"/>
          </p:nvPr>
        </p:nvSpPr>
        <p:spPr>
          <a:xfrm>
            <a:off x="4143587" y="11725038"/>
            <a:ext cx="3169920" cy="619362"/>
          </a:xfrm>
          <a:prstGeom prst="rect">
            <a:avLst/>
          </a:prstGeom>
        </p:spPr>
        <p:txBody>
          <a:bodyPr vert="horz" lIns="112334" tIns="56167" rIns="112334" bIns="56167" rtlCol="0" anchor="b"/>
          <a:lstStyle>
            <a:lvl1pPr algn="r">
              <a:defRPr sz="1500"/>
            </a:lvl1pPr>
          </a:lstStyle>
          <a:p>
            <a:fld id="{0B62846A-F828-4D8A-9C4D-13E279A95240}" type="slidenum">
              <a:rPr lang="en-US" smtClean="0"/>
              <a:t>‹#›</a:t>
            </a:fld>
            <a:endParaRPr lang="en-US" dirty="0"/>
          </a:p>
        </p:txBody>
      </p:sp>
    </p:spTree>
    <p:extLst>
      <p:ext uri="{BB962C8B-B14F-4D97-AF65-F5344CB8AC3E}">
        <p14:creationId xmlns:p14="http://schemas.microsoft.com/office/powerpoint/2010/main" val="3282556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DEA3B0D-E84D-4A7E-BF0C-D66BB49BEAC8}"/>
              </a:ext>
            </a:extLst>
          </p:cNvPr>
          <p:cNvSpPr>
            <a:spLocks noGrp="1"/>
          </p:cNvSpPr>
          <p:nvPr>
            <p:ph type="subTitle" idx="1"/>
          </p:nvPr>
        </p:nvSpPr>
        <p:spPr>
          <a:xfrm>
            <a:off x="1523999" y="3669104"/>
            <a:ext cx="7867290" cy="448571"/>
          </a:xfrm>
        </p:spPr>
        <p:txBody>
          <a:bodyPr anchor="ct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itle 6">
            <a:extLst>
              <a:ext uri="{FF2B5EF4-FFF2-40B4-BE49-F238E27FC236}">
                <a16:creationId xmlns:a16="http://schemas.microsoft.com/office/drawing/2014/main" id="{BCBD225E-9C7A-45FC-AEE1-5B6DBC9C68D5}"/>
              </a:ext>
            </a:extLst>
          </p:cNvPr>
          <p:cNvSpPr>
            <a:spLocks noGrp="1"/>
          </p:cNvSpPr>
          <p:nvPr>
            <p:ph type="title"/>
          </p:nvPr>
        </p:nvSpPr>
        <p:spPr>
          <a:xfrm>
            <a:off x="1523999" y="2693575"/>
            <a:ext cx="7867291" cy="975523"/>
          </a:xfrm>
        </p:spPr>
        <p:txBody>
          <a:bodyPr anchor="b">
            <a:normAutofit/>
          </a:bodyPr>
          <a:lstStyle>
            <a:lvl1pPr>
              <a:defRPr sz="3600"/>
            </a:lvl1pPr>
          </a:lstStyle>
          <a:p>
            <a:r>
              <a:rPr lang="en-US" dirty="0"/>
              <a:t>Click to edit Master title style</a:t>
            </a:r>
          </a:p>
        </p:txBody>
      </p:sp>
      <p:grpSp>
        <p:nvGrpSpPr>
          <p:cNvPr id="14" name="Group 13">
            <a:extLst>
              <a:ext uri="{FF2B5EF4-FFF2-40B4-BE49-F238E27FC236}">
                <a16:creationId xmlns:a16="http://schemas.microsoft.com/office/drawing/2014/main" id="{847D4645-A0C0-42FB-B14B-88BBB16EBA04}"/>
              </a:ext>
            </a:extLst>
          </p:cNvPr>
          <p:cNvGrpSpPr/>
          <p:nvPr userDrawn="1"/>
        </p:nvGrpSpPr>
        <p:grpSpPr>
          <a:xfrm>
            <a:off x="1523999" y="2693576"/>
            <a:ext cx="7867291" cy="1493054"/>
            <a:chOff x="595141" y="3941587"/>
            <a:chExt cx="5612556" cy="1164286"/>
          </a:xfrm>
        </p:grpSpPr>
        <p:cxnSp>
          <p:nvCxnSpPr>
            <p:cNvPr id="15" name="Straight Connector 14">
              <a:extLst>
                <a:ext uri="{FF2B5EF4-FFF2-40B4-BE49-F238E27FC236}">
                  <a16:creationId xmlns:a16="http://schemas.microsoft.com/office/drawing/2014/main" id="{4FD1CE83-F7AD-4333-96C2-3C3DA50998C5}"/>
                </a:ext>
              </a:extLst>
            </p:cNvPr>
            <p:cNvCxnSpPr/>
            <p:nvPr userDrawn="1"/>
          </p:nvCxnSpPr>
          <p:spPr>
            <a:xfrm>
              <a:off x="595141" y="3941587"/>
              <a:ext cx="5612556"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2AAD9F7-2B11-40B4-9F37-D9A63B1D59C5}"/>
                </a:ext>
              </a:extLst>
            </p:cNvPr>
            <p:cNvCxnSpPr/>
            <p:nvPr userDrawn="1"/>
          </p:nvCxnSpPr>
          <p:spPr>
            <a:xfrm>
              <a:off x="595141" y="5105873"/>
              <a:ext cx="5612556"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8" name="Text Placeholder 17">
            <a:extLst>
              <a:ext uri="{FF2B5EF4-FFF2-40B4-BE49-F238E27FC236}">
                <a16:creationId xmlns:a16="http://schemas.microsoft.com/office/drawing/2014/main" id="{F78445E8-225E-4FC6-91E7-8E1163F354E9}"/>
              </a:ext>
            </a:extLst>
          </p:cNvPr>
          <p:cNvSpPr>
            <a:spLocks noGrp="1"/>
          </p:cNvSpPr>
          <p:nvPr>
            <p:ph type="body" sz="quarter" idx="13" hasCustomPrompt="1"/>
          </p:nvPr>
        </p:nvSpPr>
        <p:spPr>
          <a:xfrm>
            <a:off x="1523999" y="4422776"/>
            <a:ext cx="4048125" cy="401150"/>
          </a:xfrm>
        </p:spPr>
        <p:txBody>
          <a:bodyPr anchor="ctr">
            <a:noAutofit/>
          </a:bodyPr>
          <a:lstStyle>
            <a:lvl1pPr marL="0" indent="0">
              <a:buNone/>
              <a:defRPr sz="2000"/>
            </a:lvl1pPr>
          </a:lstStyle>
          <a:p>
            <a:pPr lvl="0"/>
            <a:r>
              <a:rPr lang="en-US" dirty="0"/>
              <a:t>Click to edit Date</a:t>
            </a:r>
          </a:p>
        </p:txBody>
      </p:sp>
    </p:spTree>
    <p:extLst>
      <p:ext uri="{BB962C8B-B14F-4D97-AF65-F5344CB8AC3E}">
        <p14:creationId xmlns:p14="http://schemas.microsoft.com/office/powerpoint/2010/main" val="1737948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FAC2D-AC26-4716-848C-86D69B3DBD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3FEB11-C432-4681-A695-99C1B98F6D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E79FF564-5EB1-4C4E-B068-74FA60560D95}"/>
              </a:ext>
            </a:extLst>
          </p:cNvPr>
          <p:cNvCxnSpPr/>
          <p:nvPr userDrawn="1"/>
        </p:nvCxnSpPr>
        <p:spPr>
          <a:xfrm>
            <a:off x="838200" y="1219200"/>
            <a:ext cx="10515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2288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C43F55-C7DF-44DE-8EAA-90F64F9BFB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C0AAB1-12DB-4DE7-A3E5-85D2F61955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2226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0A2E93-B302-416C-9DB8-F13E757D05C1}"/>
              </a:ext>
            </a:extLst>
          </p:cNvPr>
          <p:cNvSpPr>
            <a:spLocks noGrp="1"/>
          </p:cNvSpPr>
          <p:nvPr>
            <p:ph idx="1"/>
          </p:nvPr>
        </p:nvSpPr>
        <p:spPr>
          <a:xfrm>
            <a:off x="836762" y="160020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91882D29-8D33-48CC-9474-AB1D19F6F535}"/>
              </a:ext>
            </a:extLst>
          </p:cNvPr>
          <p:cNvSpPr>
            <a:spLocks noGrp="1"/>
          </p:cNvSpPr>
          <p:nvPr>
            <p:ph type="title"/>
          </p:nvPr>
        </p:nvSpPr>
        <p:spPr/>
        <p:txBody>
          <a:bodyPr/>
          <a:lstStyle/>
          <a:p>
            <a:r>
              <a:rPr lang="en-US"/>
              <a:t>Click to edit Master title style</a:t>
            </a:r>
          </a:p>
        </p:txBody>
      </p:sp>
      <p:cxnSp>
        <p:nvCxnSpPr>
          <p:cNvPr id="15" name="Straight Connector 14">
            <a:extLst>
              <a:ext uri="{FF2B5EF4-FFF2-40B4-BE49-F238E27FC236}">
                <a16:creationId xmlns:a16="http://schemas.microsoft.com/office/drawing/2014/main" id="{1765C999-01F0-4C90-AA68-4F390A436F77}"/>
              </a:ext>
            </a:extLst>
          </p:cNvPr>
          <p:cNvCxnSpPr/>
          <p:nvPr userDrawn="1"/>
        </p:nvCxnSpPr>
        <p:spPr>
          <a:xfrm>
            <a:off x="838200" y="1229982"/>
            <a:ext cx="10515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0659977"/>
      </p:ext>
    </p:extLst>
  </p:cSld>
  <p:clrMapOvr>
    <a:masterClrMapping/>
  </p:clrMapOvr>
  <p:extLst>
    <p:ext uri="{DCECCB84-F9BA-43D5-87BE-67443E8EF086}">
      <p15:sldGuideLst xmlns:p15="http://schemas.microsoft.com/office/powerpoint/2012/main">
        <p15:guide id="1" orient="horz" pos="1728" userDrawn="1">
          <p15:clr>
            <a:srgbClr val="FBAE40"/>
          </p15:clr>
        </p15:guide>
        <p15:guide id="2" pos="52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CD5F-F37A-4DEA-8586-E59C618BEACD}"/>
              </a:ext>
            </a:extLst>
          </p:cNvPr>
          <p:cNvSpPr>
            <a:spLocks noGrp="1"/>
          </p:cNvSpPr>
          <p:nvPr>
            <p:ph type="title"/>
          </p:nvPr>
        </p:nvSpPr>
        <p:spPr>
          <a:xfrm>
            <a:off x="831850" y="1709738"/>
            <a:ext cx="10515600" cy="2852737"/>
          </a:xfrm>
        </p:spPr>
        <p:txBody>
          <a:bodyPr anchor="b">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C5906F65-6558-4861-A8AD-D14255B93A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74366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4F40C-3B6B-448C-8C0C-87941C93B18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92DC2B0-FFDE-4186-8486-447C80A0D351}"/>
              </a:ext>
            </a:extLst>
          </p:cNvPr>
          <p:cNvSpPr>
            <a:spLocks noGrp="1"/>
          </p:cNvSpPr>
          <p:nvPr>
            <p:ph sz="half" idx="1"/>
          </p:nvPr>
        </p:nvSpPr>
        <p:spPr>
          <a:xfrm>
            <a:off x="848265" y="160020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1D58AA-7481-4279-92BC-ECE343F279EC}"/>
              </a:ext>
            </a:extLst>
          </p:cNvPr>
          <p:cNvSpPr>
            <a:spLocks noGrp="1"/>
          </p:cNvSpPr>
          <p:nvPr>
            <p:ph sz="half" idx="2"/>
          </p:nvPr>
        </p:nvSpPr>
        <p:spPr>
          <a:xfrm>
            <a:off x="6172200" y="160020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B92420EE-E391-49D8-9D02-2AF868D98695}"/>
              </a:ext>
            </a:extLst>
          </p:cNvPr>
          <p:cNvCxnSpPr/>
          <p:nvPr userDrawn="1"/>
        </p:nvCxnSpPr>
        <p:spPr>
          <a:xfrm>
            <a:off x="838200" y="1229982"/>
            <a:ext cx="10515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01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C7628-B4D1-4C28-A54E-B5E6DC62F5F0}"/>
              </a:ext>
            </a:extLst>
          </p:cNvPr>
          <p:cNvSpPr>
            <a:spLocks noGrp="1"/>
          </p:cNvSpPr>
          <p:nvPr>
            <p:ph type="title"/>
          </p:nvPr>
        </p:nvSpPr>
        <p:spPr>
          <a:xfrm>
            <a:off x="839788" y="365126"/>
            <a:ext cx="10515600" cy="8648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1C4FE1-BADD-4B59-9CEF-41A8A1A52B0B}"/>
              </a:ext>
            </a:extLst>
          </p:cNvPr>
          <p:cNvSpPr>
            <a:spLocks noGrp="1"/>
          </p:cNvSpPr>
          <p:nvPr>
            <p:ph type="body" idx="1"/>
          </p:nvPr>
        </p:nvSpPr>
        <p:spPr>
          <a:xfrm>
            <a:off x="839788" y="16002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B2F3F0-D612-4E9D-AAE0-BAA9EE210A9B}"/>
              </a:ext>
            </a:extLst>
          </p:cNvPr>
          <p:cNvSpPr>
            <a:spLocks noGrp="1"/>
          </p:cNvSpPr>
          <p:nvPr>
            <p:ph sz="half" idx="2"/>
          </p:nvPr>
        </p:nvSpPr>
        <p:spPr>
          <a:xfrm>
            <a:off x="839788" y="2424112"/>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059C33-92F9-4F68-9F9B-D8D1CF221C21}"/>
              </a:ext>
            </a:extLst>
          </p:cNvPr>
          <p:cNvSpPr>
            <a:spLocks noGrp="1"/>
          </p:cNvSpPr>
          <p:nvPr>
            <p:ph type="body" sz="quarter" idx="3"/>
          </p:nvPr>
        </p:nvSpPr>
        <p:spPr>
          <a:xfrm>
            <a:off x="6172200" y="16002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9077F8-A578-43C9-8B61-CE548F1C3F2C}"/>
              </a:ext>
            </a:extLst>
          </p:cNvPr>
          <p:cNvSpPr>
            <a:spLocks noGrp="1"/>
          </p:cNvSpPr>
          <p:nvPr>
            <p:ph sz="quarter" idx="4"/>
          </p:nvPr>
        </p:nvSpPr>
        <p:spPr>
          <a:xfrm>
            <a:off x="6172200" y="2424112"/>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5277CE8D-B4CC-4C95-8BA2-AB3222025042}"/>
              </a:ext>
            </a:extLst>
          </p:cNvPr>
          <p:cNvCxnSpPr/>
          <p:nvPr userDrawn="1"/>
        </p:nvCxnSpPr>
        <p:spPr>
          <a:xfrm>
            <a:off x="838200" y="1229982"/>
            <a:ext cx="10515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4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3ED7-DF17-4269-B642-270005CDD63D}"/>
              </a:ext>
            </a:extLst>
          </p:cNvPr>
          <p:cNvSpPr>
            <a:spLocks noGrp="1"/>
          </p:cNvSpPr>
          <p:nvPr>
            <p:ph type="title"/>
          </p:nvPr>
        </p:nvSpPr>
        <p:spPr/>
        <p:txBody>
          <a:bodyPr/>
          <a:lstStyle/>
          <a:p>
            <a:r>
              <a:rPr lang="en-US"/>
              <a:t>Click to edit Master title style</a:t>
            </a:r>
          </a:p>
        </p:txBody>
      </p:sp>
      <p:cxnSp>
        <p:nvCxnSpPr>
          <p:cNvPr id="9" name="Straight Connector 8">
            <a:extLst>
              <a:ext uri="{FF2B5EF4-FFF2-40B4-BE49-F238E27FC236}">
                <a16:creationId xmlns:a16="http://schemas.microsoft.com/office/drawing/2014/main" id="{36AD1126-834E-4449-A9A5-F8640A126598}"/>
              </a:ext>
            </a:extLst>
          </p:cNvPr>
          <p:cNvCxnSpPr/>
          <p:nvPr userDrawn="1"/>
        </p:nvCxnSpPr>
        <p:spPr>
          <a:xfrm>
            <a:off x="838200" y="1219200"/>
            <a:ext cx="10515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369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975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439F2-C828-458F-89EB-4B4026D6AF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323EB2-A01D-41C0-A67E-F389129D6B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AE4700-7209-433A-B375-A8C34D871F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75534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10B3C-784F-46D7-91EC-B2D1DBDC21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A8D811-B147-41A3-A91F-86F9F30ADB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EE6B865-8BED-443F-941D-5F7C821BA7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86184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CE2B49-1DFE-4A2B-9556-55DBB43B9B51}"/>
              </a:ext>
            </a:extLst>
          </p:cNvPr>
          <p:cNvSpPr>
            <a:spLocks noGrp="1"/>
          </p:cNvSpPr>
          <p:nvPr>
            <p:ph type="title"/>
          </p:nvPr>
        </p:nvSpPr>
        <p:spPr>
          <a:xfrm>
            <a:off x="838200" y="253042"/>
            <a:ext cx="10515600" cy="96615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52884D51-3450-4EF9-9DDD-259603D68D74}"/>
              </a:ext>
            </a:extLst>
          </p:cNvPr>
          <p:cNvSpPr>
            <a:spLocks noGrp="1"/>
          </p:cNvSpPr>
          <p:nvPr>
            <p:ph type="body" idx="1"/>
          </p:nvPr>
        </p:nvSpPr>
        <p:spPr>
          <a:xfrm>
            <a:off x="838200" y="160020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26825C10-F6FC-4463-9EED-410A850F6A33}"/>
              </a:ext>
            </a:extLst>
          </p:cNvPr>
          <p:cNvSpPr txBox="1"/>
          <p:nvPr userDrawn="1"/>
        </p:nvSpPr>
        <p:spPr>
          <a:xfrm>
            <a:off x="578651" y="6356350"/>
            <a:ext cx="1582658" cy="370411"/>
          </a:xfrm>
          <a:prstGeom prst="rect">
            <a:avLst/>
          </a:prstGeom>
          <a:noFill/>
        </p:spPr>
        <p:txBody>
          <a:bodyPr wrap="none" rtlCol="0" anchor="ctr">
            <a:noAutofit/>
          </a:bodyPr>
          <a:lstStyle/>
          <a:p>
            <a:fld id="{5AE5FC6E-DF15-4C74-86B8-AE0B88BE42EB}" type="slidenum">
              <a:rPr lang="en-US" sz="1200" smtClean="0">
                <a:solidFill>
                  <a:schemeClr val="bg1">
                    <a:lumMod val="50000"/>
                  </a:schemeClr>
                </a:solidFill>
              </a:rPr>
              <a:t>‹#›</a:t>
            </a:fld>
            <a:r>
              <a:rPr lang="en-US" sz="1200" dirty="0">
                <a:solidFill>
                  <a:schemeClr val="bg1">
                    <a:lumMod val="50000"/>
                  </a:schemeClr>
                </a:solidFill>
              </a:rPr>
              <a:t>  |  </a:t>
            </a:r>
            <a:fld id="{EA4E5D0D-63E0-480E-978D-F7B1C6F95CE0}" type="datetime4">
              <a:rPr lang="en-US" sz="1200" smtClean="0">
                <a:solidFill>
                  <a:schemeClr val="bg1">
                    <a:lumMod val="50000"/>
                  </a:schemeClr>
                </a:solidFill>
              </a:rPr>
              <a:t>October 1, 2023</a:t>
            </a:fld>
            <a:endParaRPr lang="en-US" sz="1200" dirty="0">
              <a:solidFill>
                <a:schemeClr val="bg1">
                  <a:lumMod val="50000"/>
                </a:schemeClr>
              </a:solidFill>
            </a:endParaRPr>
          </a:p>
        </p:txBody>
      </p:sp>
      <p:sp>
        <p:nvSpPr>
          <p:cNvPr id="15" name="TextBox 14">
            <a:extLst>
              <a:ext uri="{FF2B5EF4-FFF2-40B4-BE49-F238E27FC236}">
                <a16:creationId xmlns:a16="http://schemas.microsoft.com/office/drawing/2014/main" id="{98821831-F09B-41CB-9721-16E3656EB1D3}"/>
              </a:ext>
            </a:extLst>
          </p:cNvPr>
          <p:cNvSpPr txBox="1"/>
          <p:nvPr userDrawn="1"/>
        </p:nvSpPr>
        <p:spPr>
          <a:xfrm>
            <a:off x="2671233" y="6356350"/>
            <a:ext cx="4868333" cy="370411"/>
          </a:xfrm>
          <a:prstGeom prst="rect">
            <a:avLst/>
          </a:prstGeom>
          <a:noFill/>
        </p:spPr>
        <p:txBody>
          <a:bodyPr wrap="none" rtlCol="0" anchor="ctr">
            <a:noAutofit/>
          </a:bodyPr>
          <a:lstStyle/>
          <a:p>
            <a:r>
              <a:rPr lang="en-US" sz="1200" dirty="0">
                <a:solidFill>
                  <a:schemeClr val="bg1">
                    <a:lumMod val="50000"/>
                  </a:schemeClr>
                </a:solidFill>
              </a:rPr>
              <a:t>Harty Group Proprietary, Privileged and Confidential Information </a:t>
            </a:r>
          </a:p>
        </p:txBody>
      </p:sp>
      <p:pic>
        <p:nvPicPr>
          <p:cNvPr id="4" name="Picture 3">
            <a:extLst>
              <a:ext uri="{FF2B5EF4-FFF2-40B4-BE49-F238E27FC236}">
                <a16:creationId xmlns:a16="http://schemas.microsoft.com/office/drawing/2014/main" id="{7C3BFE19-3D25-57B6-6DE1-E63F85BCD51F}"/>
              </a:ext>
            </a:extLst>
          </p:cNvPr>
          <p:cNvPicPr>
            <a:picLocks noChangeAspect="1"/>
          </p:cNvPicPr>
          <p:nvPr userDrawn="1"/>
        </p:nvPicPr>
        <p:blipFill>
          <a:blip r:embed="rId13"/>
          <a:stretch>
            <a:fillRect/>
          </a:stretch>
        </p:blipFill>
        <p:spPr>
          <a:xfrm>
            <a:off x="10575400" y="5792623"/>
            <a:ext cx="1556799" cy="975202"/>
          </a:xfrm>
          <a:prstGeom prst="rect">
            <a:avLst/>
          </a:prstGeom>
        </p:spPr>
      </p:pic>
    </p:spTree>
    <p:extLst>
      <p:ext uri="{BB962C8B-B14F-4D97-AF65-F5344CB8AC3E}">
        <p14:creationId xmlns:p14="http://schemas.microsoft.com/office/powerpoint/2010/main" val="1297517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68" userDrawn="1">
          <p15:clr>
            <a:srgbClr val="F26B43"/>
          </p15:clr>
        </p15:guide>
        <p15:guide id="2" pos="528" userDrawn="1">
          <p15:clr>
            <a:srgbClr val="F26B43"/>
          </p15:clr>
        </p15:guide>
        <p15:guide id="3" orient="horz" pos="100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ideo" Target="https://www.youtube.com/embed/Edxr25t8trc?start=240&amp;feature=oembe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1.png"/><Relationship Id="rId1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7.png"/><Relationship Id="rId12" Type="http://schemas.microsoft.com/office/2007/relationships/hdphoto" Target="../media/hdphoto3.wdp"/><Relationship Id="rId17" Type="http://schemas.openxmlformats.org/officeDocument/2006/relationships/image" Target="../media/image14.png"/><Relationship Id="rId2" Type="http://schemas.openxmlformats.org/officeDocument/2006/relationships/slideLayout" Target="../slideLayouts/slideLayout2.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themeOverride" Target="../theme/themeOverride1.xml"/><Relationship Id="rId6" Type="http://schemas.openxmlformats.org/officeDocument/2006/relationships/image" Target="../media/image6.png"/><Relationship Id="rId11" Type="http://schemas.openxmlformats.org/officeDocument/2006/relationships/image" Target="../media/image10.png"/><Relationship Id="rId5" Type="http://schemas.microsoft.com/office/2007/relationships/hdphoto" Target="../media/hdphoto1.wdp"/><Relationship Id="rId15" Type="http://schemas.microsoft.com/office/2007/relationships/hdphoto" Target="../media/hdphoto4.wdp"/><Relationship Id="rId10" Type="http://schemas.openxmlformats.org/officeDocument/2006/relationships/image" Target="../media/image9.png"/><Relationship Id="rId19"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8.png"/><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79996B9-10D2-4400-A42C-0EE09B620BB7}"/>
              </a:ext>
            </a:extLst>
          </p:cNvPr>
          <p:cNvSpPr>
            <a:spLocks noGrp="1"/>
          </p:cNvSpPr>
          <p:nvPr>
            <p:ph type="subTitle" idx="1"/>
          </p:nvPr>
        </p:nvSpPr>
        <p:spPr/>
        <p:txBody>
          <a:bodyPr/>
          <a:lstStyle/>
          <a:p>
            <a:r>
              <a:rPr lang="en-US" dirty="0">
                <a:solidFill>
                  <a:schemeClr val="accent5">
                    <a:lumMod val="50000"/>
                  </a:schemeClr>
                </a:solidFill>
              </a:rPr>
              <a:t>NAEBA National Conference - Discussion Session</a:t>
            </a:r>
          </a:p>
        </p:txBody>
      </p:sp>
      <p:sp>
        <p:nvSpPr>
          <p:cNvPr id="3" name="Title 2">
            <a:extLst>
              <a:ext uri="{FF2B5EF4-FFF2-40B4-BE49-F238E27FC236}">
                <a16:creationId xmlns:a16="http://schemas.microsoft.com/office/drawing/2014/main" id="{242EED29-F723-4198-A722-B093F4B28501}"/>
              </a:ext>
            </a:extLst>
          </p:cNvPr>
          <p:cNvSpPr>
            <a:spLocks noGrp="1"/>
          </p:cNvSpPr>
          <p:nvPr>
            <p:ph type="title"/>
          </p:nvPr>
        </p:nvSpPr>
        <p:spPr/>
        <p:txBody>
          <a:bodyPr>
            <a:normAutofit fontScale="90000"/>
          </a:bodyPr>
          <a:lstStyle/>
          <a:p>
            <a:r>
              <a:rPr lang="en-US" dirty="0">
                <a:solidFill>
                  <a:schemeClr val="accent5">
                    <a:lumMod val="50000"/>
                  </a:schemeClr>
                </a:solidFill>
              </a:rPr>
              <a:t>Generational Communications Styles</a:t>
            </a:r>
          </a:p>
        </p:txBody>
      </p:sp>
      <p:pic>
        <p:nvPicPr>
          <p:cNvPr id="5" name="Picture 4">
            <a:extLst>
              <a:ext uri="{FF2B5EF4-FFF2-40B4-BE49-F238E27FC236}">
                <a16:creationId xmlns:a16="http://schemas.microsoft.com/office/drawing/2014/main" id="{D51D9970-AAF0-581D-739A-E9C197C8A170}"/>
              </a:ext>
            </a:extLst>
          </p:cNvPr>
          <p:cNvPicPr>
            <a:picLocks noChangeAspect="1"/>
          </p:cNvPicPr>
          <p:nvPr/>
        </p:nvPicPr>
        <p:blipFill>
          <a:blip r:embed="rId2"/>
          <a:stretch>
            <a:fillRect/>
          </a:stretch>
        </p:blipFill>
        <p:spPr>
          <a:xfrm>
            <a:off x="8652150" y="4504414"/>
            <a:ext cx="2987757" cy="1871575"/>
          </a:xfrm>
          <a:prstGeom prst="rect">
            <a:avLst/>
          </a:prstGeom>
        </p:spPr>
      </p:pic>
    </p:spTree>
    <p:extLst>
      <p:ext uri="{BB962C8B-B14F-4D97-AF65-F5344CB8AC3E}">
        <p14:creationId xmlns:p14="http://schemas.microsoft.com/office/powerpoint/2010/main" val="1913531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022DA2-313E-6308-28A5-B9FC8FD3901F}"/>
              </a:ext>
            </a:extLst>
          </p:cNvPr>
          <p:cNvSpPr>
            <a:spLocks noGrp="1"/>
          </p:cNvSpPr>
          <p:nvPr>
            <p:ph type="title"/>
          </p:nvPr>
        </p:nvSpPr>
        <p:spPr/>
        <p:txBody>
          <a:bodyPr/>
          <a:lstStyle/>
          <a:p>
            <a:r>
              <a:rPr lang="en-US" dirty="0"/>
              <a:t>Texture Break</a:t>
            </a:r>
          </a:p>
        </p:txBody>
      </p:sp>
      <p:pic>
        <p:nvPicPr>
          <p:cNvPr id="8" name="Online Media 7" title="Every Generation Explained. Karen Morgan">
            <a:hlinkClick r:id="" action="ppaction://media"/>
            <a:extLst>
              <a:ext uri="{FF2B5EF4-FFF2-40B4-BE49-F238E27FC236}">
                <a16:creationId xmlns:a16="http://schemas.microsoft.com/office/drawing/2014/main" id="{848686C5-90AF-6891-A948-1546A2A91789}"/>
              </a:ext>
            </a:extLst>
          </p:cNvPr>
          <p:cNvPicPr>
            <a:picLocks noRot="1" noChangeAspect="1"/>
          </p:cNvPicPr>
          <p:nvPr>
            <a:videoFile r:link="rId1"/>
          </p:nvPr>
        </p:nvPicPr>
        <p:blipFill>
          <a:blip r:embed="rId3"/>
          <a:stretch>
            <a:fillRect/>
          </a:stretch>
        </p:blipFill>
        <p:spPr>
          <a:xfrm>
            <a:off x="1822450" y="1460500"/>
            <a:ext cx="8547100" cy="4829112"/>
          </a:xfrm>
          <a:prstGeom prst="rect">
            <a:avLst/>
          </a:prstGeom>
        </p:spPr>
      </p:pic>
    </p:spTree>
    <p:extLst>
      <p:ext uri="{BB962C8B-B14F-4D97-AF65-F5344CB8AC3E}">
        <p14:creationId xmlns:p14="http://schemas.microsoft.com/office/powerpoint/2010/main" val="291670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B1878A-6A63-66D2-E318-5EA13BC9EF8B}"/>
              </a:ext>
            </a:extLst>
          </p:cNvPr>
          <p:cNvSpPr>
            <a:spLocks noGrp="1"/>
          </p:cNvSpPr>
          <p:nvPr>
            <p:ph type="title"/>
          </p:nvPr>
        </p:nvSpPr>
        <p:spPr/>
        <p:txBody>
          <a:bodyPr/>
          <a:lstStyle/>
          <a:p>
            <a:r>
              <a:rPr lang="en-US" dirty="0"/>
              <a:t>Key Takeaways</a:t>
            </a:r>
          </a:p>
        </p:txBody>
      </p:sp>
      <p:sp>
        <p:nvSpPr>
          <p:cNvPr id="4" name="Rectangle 3">
            <a:extLst>
              <a:ext uri="{FF2B5EF4-FFF2-40B4-BE49-F238E27FC236}">
                <a16:creationId xmlns:a16="http://schemas.microsoft.com/office/drawing/2014/main" id="{0D45C14B-8A61-57CB-418B-876BE7B5007E}"/>
              </a:ext>
            </a:extLst>
          </p:cNvPr>
          <p:cNvSpPr/>
          <p:nvPr/>
        </p:nvSpPr>
        <p:spPr>
          <a:xfrm>
            <a:off x="1168400" y="1803400"/>
            <a:ext cx="2482850" cy="622300"/>
          </a:xfrm>
          <a:prstGeom prst="rect">
            <a:avLst/>
          </a:prstGeom>
          <a:solidFill>
            <a:schemeClr val="accent5">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Maturists</a:t>
            </a:r>
          </a:p>
        </p:txBody>
      </p:sp>
      <p:sp>
        <p:nvSpPr>
          <p:cNvPr id="5" name="Rectangle 4">
            <a:extLst>
              <a:ext uri="{FF2B5EF4-FFF2-40B4-BE49-F238E27FC236}">
                <a16:creationId xmlns:a16="http://schemas.microsoft.com/office/drawing/2014/main" id="{6CFB6ED9-D893-8EC4-EC9D-2D9F2069EB6C}"/>
              </a:ext>
            </a:extLst>
          </p:cNvPr>
          <p:cNvSpPr/>
          <p:nvPr/>
        </p:nvSpPr>
        <p:spPr>
          <a:xfrm>
            <a:off x="1168400" y="2616200"/>
            <a:ext cx="2482850" cy="622300"/>
          </a:xfrm>
          <a:prstGeom prst="rect">
            <a:avLst/>
          </a:prstGeom>
          <a:solidFill>
            <a:schemeClr val="accent6">
              <a:lumMod val="7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Baby Boomers</a:t>
            </a:r>
          </a:p>
        </p:txBody>
      </p:sp>
      <p:sp>
        <p:nvSpPr>
          <p:cNvPr id="6" name="Rectangle 5">
            <a:extLst>
              <a:ext uri="{FF2B5EF4-FFF2-40B4-BE49-F238E27FC236}">
                <a16:creationId xmlns:a16="http://schemas.microsoft.com/office/drawing/2014/main" id="{444459FE-6749-201F-4E23-B9709CEBDDE5}"/>
              </a:ext>
            </a:extLst>
          </p:cNvPr>
          <p:cNvSpPr/>
          <p:nvPr/>
        </p:nvSpPr>
        <p:spPr>
          <a:xfrm>
            <a:off x="1168400" y="3479800"/>
            <a:ext cx="2482850" cy="622300"/>
          </a:xfrm>
          <a:prstGeom prst="rect">
            <a:avLst/>
          </a:prstGeom>
          <a:solidFill>
            <a:srgbClr val="7030A0"/>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Generation X</a:t>
            </a:r>
          </a:p>
        </p:txBody>
      </p:sp>
      <p:sp>
        <p:nvSpPr>
          <p:cNvPr id="7" name="Rectangle 6">
            <a:extLst>
              <a:ext uri="{FF2B5EF4-FFF2-40B4-BE49-F238E27FC236}">
                <a16:creationId xmlns:a16="http://schemas.microsoft.com/office/drawing/2014/main" id="{C7FC6408-C922-0264-691D-87355EA85561}"/>
              </a:ext>
            </a:extLst>
          </p:cNvPr>
          <p:cNvSpPr/>
          <p:nvPr/>
        </p:nvSpPr>
        <p:spPr>
          <a:xfrm>
            <a:off x="1168400" y="4292600"/>
            <a:ext cx="2482850" cy="622300"/>
          </a:xfrm>
          <a:prstGeom prst="rect">
            <a:avLst/>
          </a:prstGeom>
          <a:solidFill>
            <a:schemeClr val="accent2">
              <a:lumMod val="7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Millennials</a:t>
            </a:r>
          </a:p>
        </p:txBody>
      </p:sp>
      <p:sp>
        <p:nvSpPr>
          <p:cNvPr id="8" name="Rectangle 7">
            <a:extLst>
              <a:ext uri="{FF2B5EF4-FFF2-40B4-BE49-F238E27FC236}">
                <a16:creationId xmlns:a16="http://schemas.microsoft.com/office/drawing/2014/main" id="{A0589DFA-9798-FB83-CC5C-EC4B2CDC5A02}"/>
              </a:ext>
            </a:extLst>
          </p:cNvPr>
          <p:cNvSpPr/>
          <p:nvPr/>
        </p:nvSpPr>
        <p:spPr>
          <a:xfrm>
            <a:off x="1168400" y="5156200"/>
            <a:ext cx="2482850" cy="622300"/>
          </a:xfrm>
          <a:prstGeom prst="rect">
            <a:avLst/>
          </a:prstGeom>
          <a:solidFill>
            <a:srgbClr val="FFC000"/>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Generation Z</a:t>
            </a:r>
          </a:p>
        </p:txBody>
      </p:sp>
      <p:sp>
        <p:nvSpPr>
          <p:cNvPr id="9" name="Rectangle 8">
            <a:extLst>
              <a:ext uri="{FF2B5EF4-FFF2-40B4-BE49-F238E27FC236}">
                <a16:creationId xmlns:a16="http://schemas.microsoft.com/office/drawing/2014/main" id="{E940AB03-2EBC-49EA-2125-64F8782B4BCB}"/>
              </a:ext>
            </a:extLst>
          </p:cNvPr>
          <p:cNvSpPr/>
          <p:nvPr/>
        </p:nvSpPr>
        <p:spPr>
          <a:xfrm>
            <a:off x="4108450" y="1803400"/>
            <a:ext cx="6584950" cy="622300"/>
          </a:xfrm>
          <a:prstGeom prst="rect">
            <a:avLst/>
          </a:prstGeom>
          <a:solidFill>
            <a:schemeClr val="accent5">
              <a:lumMod val="40000"/>
              <a:lumOff val="6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From the Maturists, we learn patience, institutional knowledge and long-term perspective.</a:t>
            </a:r>
          </a:p>
        </p:txBody>
      </p:sp>
      <p:sp>
        <p:nvSpPr>
          <p:cNvPr id="10" name="Rectangle 9">
            <a:extLst>
              <a:ext uri="{FF2B5EF4-FFF2-40B4-BE49-F238E27FC236}">
                <a16:creationId xmlns:a16="http://schemas.microsoft.com/office/drawing/2014/main" id="{E858016F-122F-9B3D-6302-7336486F27AC}"/>
              </a:ext>
            </a:extLst>
          </p:cNvPr>
          <p:cNvSpPr/>
          <p:nvPr/>
        </p:nvSpPr>
        <p:spPr>
          <a:xfrm>
            <a:off x="4108450" y="2616200"/>
            <a:ext cx="6584950" cy="622300"/>
          </a:xfrm>
          <a:prstGeom prst="rect">
            <a:avLst/>
          </a:prstGeom>
          <a:solidFill>
            <a:schemeClr val="accent6">
              <a:lumMod val="40000"/>
              <a:lumOff val="6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From the Boomers, we learn dedication, perseverance and realism.</a:t>
            </a:r>
          </a:p>
        </p:txBody>
      </p:sp>
      <p:sp>
        <p:nvSpPr>
          <p:cNvPr id="11" name="Rectangle 10">
            <a:extLst>
              <a:ext uri="{FF2B5EF4-FFF2-40B4-BE49-F238E27FC236}">
                <a16:creationId xmlns:a16="http://schemas.microsoft.com/office/drawing/2014/main" id="{44676CB8-54BA-C78F-2E26-4567239B27A5}"/>
              </a:ext>
            </a:extLst>
          </p:cNvPr>
          <p:cNvSpPr/>
          <p:nvPr/>
        </p:nvSpPr>
        <p:spPr>
          <a:xfrm>
            <a:off x="4108450" y="3479800"/>
            <a:ext cx="6584950" cy="622300"/>
          </a:xfrm>
          <a:prstGeom prst="rect">
            <a:avLst/>
          </a:prstGeom>
          <a:solidFill>
            <a:srgbClr val="C9A6E4"/>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From Generation X, we learn pragmatism, independence and healthy skepticism.</a:t>
            </a:r>
          </a:p>
        </p:txBody>
      </p:sp>
      <p:sp>
        <p:nvSpPr>
          <p:cNvPr id="12" name="Rectangle 11">
            <a:extLst>
              <a:ext uri="{FF2B5EF4-FFF2-40B4-BE49-F238E27FC236}">
                <a16:creationId xmlns:a16="http://schemas.microsoft.com/office/drawing/2014/main" id="{5F2B33E7-F8F9-96BF-4521-2ACE767DC289}"/>
              </a:ext>
            </a:extLst>
          </p:cNvPr>
          <p:cNvSpPr/>
          <p:nvPr/>
        </p:nvSpPr>
        <p:spPr>
          <a:xfrm>
            <a:off x="4108450" y="4292600"/>
            <a:ext cx="6584950" cy="622300"/>
          </a:xfrm>
          <a:prstGeom prst="rect">
            <a:avLst/>
          </a:prstGeom>
          <a:solidFill>
            <a:schemeClr val="accent2">
              <a:lumMod val="40000"/>
              <a:lumOff val="6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From Millennials, we learn diversity, empathy and a global perspective.</a:t>
            </a:r>
          </a:p>
        </p:txBody>
      </p:sp>
      <p:sp>
        <p:nvSpPr>
          <p:cNvPr id="13" name="Rectangle 12">
            <a:extLst>
              <a:ext uri="{FF2B5EF4-FFF2-40B4-BE49-F238E27FC236}">
                <a16:creationId xmlns:a16="http://schemas.microsoft.com/office/drawing/2014/main" id="{4328561E-799D-7D5B-ED0E-4628EFCD38AF}"/>
              </a:ext>
            </a:extLst>
          </p:cNvPr>
          <p:cNvSpPr/>
          <p:nvPr/>
        </p:nvSpPr>
        <p:spPr>
          <a:xfrm>
            <a:off x="4108450" y="5156200"/>
            <a:ext cx="6584950" cy="622300"/>
          </a:xfrm>
          <a:prstGeom prst="rect">
            <a:avLst/>
          </a:prstGeom>
          <a:solidFill>
            <a:schemeClr val="accent4">
              <a:lumMod val="40000"/>
              <a:lumOff val="6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From Generation Z, we learn equality, activism and staying current.</a:t>
            </a:r>
          </a:p>
        </p:txBody>
      </p:sp>
    </p:spTree>
    <p:extLst>
      <p:ext uri="{BB962C8B-B14F-4D97-AF65-F5344CB8AC3E}">
        <p14:creationId xmlns:p14="http://schemas.microsoft.com/office/powerpoint/2010/main" val="3971700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oy singing on microphone with pop filter photo – Free Podcast Image on  Unsplash">
            <a:extLst>
              <a:ext uri="{FF2B5EF4-FFF2-40B4-BE49-F238E27FC236}">
                <a16:creationId xmlns:a16="http://schemas.microsoft.com/office/drawing/2014/main" id="{283EA100-F81C-06F5-BE59-01C067B6C6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74" b="14936"/>
          <a:stretch/>
        </p:blipFill>
        <p:spPr bwMode="auto">
          <a:xfrm flipH="1">
            <a:off x="1679275" y="0"/>
            <a:ext cx="10512725" cy="68652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4CB2244-3071-2A2C-2A02-0D024BF04DF3}"/>
              </a:ext>
            </a:extLst>
          </p:cNvPr>
          <p:cNvSpPr/>
          <p:nvPr/>
        </p:nvSpPr>
        <p:spPr>
          <a:xfrm>
            <a:off x="0" y="0"/>
            <a:ext cx="5868537" cy="6858000"/>
          </a:xfrm>
          <a:prstGeom prst="rect">
            <a:avLst/>
          </a:prstGeom>
          <a:gradFill flip="none" rotWithShape="1">
            <a:gsLst>
              <a:gs pos="42000">
                <a:srgbClr val="808080"/>
              </a:gs>
              <a:gs pos="0">
                <a:srgbClr val="FFFFFF">
                  <a:alpha val="0"/>
                </a:srgbClr>
              </a:gs>
              <a:gs pos="100000">
                <a:schemeClr val="tx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Content Placeholder 1">
            <a:extLst>
              <a:ext uri="{FF2B5EF4-FFF2-40B4-BE49-F238E27FC236}">
                <a16:creationId xmlns:a16="http://schemas.microsoft.com/office/drawing/2014/main" id="{8CA7A7A5-7DC6-A115-B67D-6714EE9A973F}"/>
              </a:ext>
            </a:extLst>
          </p:cNvPr>
          <p:cNvSpPr>
            <a:spLocks noGrp="1"/>
          </p:cNvSpPr>
          <p:nvPr>
            <p:ph idx="1"/>
          </p:nvPr>
        </p:nvSpPr>
        <p:spPr/>
        <p:txBody>
          <a:bodyPr>
            <a:normAutofit/>
          </a:bodyPr>
          <a:lstStyle/>
          <a:p>
            <a:pPr>
              <a:lnSpc>
                <a:spcPct val="100000"/>
              </a:lnSpc>
              <a:spcBef>
                <a:spcPts val="1200"/>
              </a:spcBef>
            </a:pPr>
            <a:r>
              <a:rPr lang="en-US" b="1" dirty="0">
                <a:solidFill>
                  <a:schemeClr val="bg1">
                    <a:lumMod val="95000"/>
                  </a:schemeClr>
                </a:solidFill>
                <a:effectLst>
                  <a:outerShdw blurRad="50800" dist="50800" dir="5400000" algn="ctr" rotWithShape="0">
                    <a:schemeClr val="tx1"/>
                  </a:outerShdw>
                </a:effectLst>
              </a:rPr>
              <a:t>Introduction to Generational Communications Styles</a:t>
            </a:r>
          </a:p>
          <a:p>
            <a:pPr>
              <a:lnSpc>
                <a:spcPct val="100000"/>
              </a:lnSpc>
              <a:spcBef>
                <a:spcPts val="1200"/>
              </a:spcBef>
            </a:pPr>
            <a:r>
              <a:rPr lang="en-US" b="1" dirty="0">
                <a:solidFill>
                  <a:schemeClr val="bg1">
                    <a:lumMod val="95000"/>
                  </a:schemeClr>
                </a:solidFill>
                <a:effectLst>
                  <a:outerShdw blurRad="50800" dist="50800" dir="5400000" algn="ctr" rotWithShape="0">
                    <a:schemeClr val="tx1"/>
                  </a:outerShdw>
                </a:effectLst>
              </a:rPr>
              <a:t>The Five Generations at Play Today</a:t>
            </a:r>
          </a:p>
          <a:p>
            <a:pPr>
              <a:lnSpc>
                <a:spcPct val="100000"/>
              </a:lnSpc>
              <a:spcBef>
                <a:spcPts val="1200"/>
              </a:spcBef>
            </a:pPr>
            <a:r>
              <a:rPr lang="en-US" b="1" dirty="0">
                <a:solidFill>
                  <a:schemeClr val="bg1">
                    <a:lumMod val="95000"/>
                  </a:schemeClr>
                </a:solidFill>
                <a:effectLst>
                  <a:outerShdw blurRad="50800" dist="50800" dir="5400000" algn="ctr" rotWithShape="0">
                    <a:schemeClr val="tx1"/>
                  </a:outerShdw>
                </a:effectLst>
              </a:rPr>
              <a:t>Characteristics of Each Generation</a:t>
            </a:r>
          </a:p>
          <a:p>
            <a:pPr>
              <a:lnSpc>
                <a:spcPct val="100000"/>
              </a:lnSpc>
              <a:spcBef>
                <a:spcPts val="1200"/>
              </a:spcBef>
            </a:pPr>
            <a:r>
              <a:rPr lang="en-US" b="1" dirty="0">
                <a:solidFill>
                  <a:schemeClr val="bg1">
                    <a:lumMod val="95000"/>
                  </a:schemeClr>
                </a:solidFill>
                <a:effectLst>
                  <a:outerShdw blurRad="50800" dist="50800" dir="5400000" algn="ctr" rotWithShape="0">
                    <a:schemeClr val="tx1"/>
                  </a:outerShdw>
                </a:effectLst>
              </a:rPr>
              <a:t>Communications Challenges</a:t>
            </a:r>
          </a:p>
          <a:p>
            <a:pPr>
              <a:lnSpc>
                <a:spcPct val="100000"/>
              </a:lnSpc>
              <a:spcBef>
                <a:spcPts val="1200"/>
              </a:spcBef>
            </a:pPr>
            <a:r>
              <a:rPr lang="en-US" b="1" dirty="0">
                <a:solidFill>
                  <a:schemeClr val="bg1">
                    <a:lumMod val="95000"/>
                  </a:schemeClr>
                </a:solidFill>
                <a:effectLst>
                  <a:outerShdw blurRad="50800" dist="50800" dir="5400000" algn="ctr" rotWithShape="0">
                    <a:schemeClr val="tx1"/>
                  </a:outerShdw>
                </a:effectLst>
              </a:rPr>
              <a:t>Strategies for Effective Communications</a:t>
            </a:r>
          </a:p>
          <a:p>
            <a:pPr>
              <a:lnSpc>
                <a:spcPct val="100000"/>
              </a:lnSpc>
              <a:spcBef>
                <a:spcPts val="1200"/>
              </a:spcBef>
            </a:pPr>
            <a:r>
              <a:rPr lang="en-US" b="1" dirty="0">
                <a:solidFill>
                  <a:schemeClr val="bg1">
                    <a:lumMod val="95000"/>
                  </a:schemeClr>
                </a:solidFill>
                <a:effectLst>
                  <a:outerShdw blurRad="50800" dist="50800" dir="5400000" algn="ctr" rotWithShape="0">
                    <a:schemeClr val="tx1"/>
                  </a:outerShdw>
                </a:effectLst>
              </a:rPr>
              <a:t>Case Studies</a:t>
            </a:r>
          </a:p>
          <a:p>
            <a:pPr>
              <a:lnSpc>
                <a:spcPct val="100000"/>
              </a:lnSpc>
              <a:spcBef>
                <a:spcPts val="1200"/>
              </a:spcBef>
            </a:pPr>
            <a:r>
              <a:rPr lang="en-US" b="1" dirty="0">
                <a:solidFill>
                  <a:schemeClr val="bg1">
                    <a:lumMod val="95000"/>
                  </a:schemeClr>
                </a:solidFill>
                <a:effectLst>
                  <a:outerShdw blurRad="50800" dist="50800" dir="5400000" algn="ctr" rotWithShape="0">
                    <a:schemeClr val="tx1"/>
                  </a:outerShdw>
                </a:effectLst>
              </a:rPr>
              <a:t>Conclusions and Q&amp;A</a:t>
            </a:r>
          </a:p>
        </p:txBody>
      </p:sp>
      <p:sp>
        <p:nvSpPr>
          <p:cNvPr id="3" name="Title 2">
            <a:extLst>
              <a:ext uri="{FF2B5EF4-FFF2-40B4-BE49-F238E27FC236}">
                <a16:creationId xmlns:a16="http://schemas.microsoft.com/office/drawing/2014/main" id="{6ACCD40A-51B9-60FC-AAFA-8E3153727F36}"/>
              </a:ext>
            </a:extLst>
          </p:cNvPr>
          <p:cNvSpPr>
            <a:spLocks noGrp="1"/>
          </p:cNvSpPr>
          <p:nvPr>
            <p:ph type="title"/>
          </p:nvPr>
        </p:nvSpPr>
        <p:spPr/>
        <p:txBody>
          <a:bodyPr/>
          <a:lstStyle/>
          <a:p>
            <a:r>
              <a:rPr lang="en-US" dirty="0">
                <a:solidFill>
                  <a:schemeClr val="bg1">
                    <a:lumMod val="95000"/>
                  </a:schemeClr>
                </a:solidFill>
              </a:rPr>
              <a:t>Discussion Topics</a:t>
            </a:r>
          </a:p>
        </p:txBody>
      </p:sp>
      <p:cxnSp>
        <p:nvCxnSpPr>
          <p:cNvPr id="7" name="Straight Connector 6">
            <a:extLst>
              <a:ext uri="{FF2B5EF4-FFF2-40B4-BE49-F238E27FC236}">
                <a16:creationId xmlns:a16="http://schemas.microsoft.com/office/drawing/2014/main" id="{7657FEC1-EC8E-A9F2-8862-EB18DD3B812D}"/>
              </a:ext>
            </a:extLst>
          </p:cNvPr>
          <p:cNvCxnSpPr/>
          <p:nvPr/>
        </p:nvCxnSpPr>
        <p:spPr>
          <a:xfrm>
            <a:off x="836762" y="1219200"/>
            <a:ext cx="10515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Arrow: Right 5">
            <a:extLst>
              <a:ext uri="{FF2B5EF4-FFF2-40B4-BE49-F238E27FC236}">
                <a16:creationId xmlns:a16="http://schemas.microsoft.com/office/drawing/2014/main" id="{49719464-DF30-9238-20F1-42A863B0A876}"/>
              </a:ext>
            </a:extLst>
          </p:cNvPr>
          <p:cNvSpPr/>
          <p:nvPr/>
        </p:nvSpPr>
        <p:spPr>
          <a:xfrm>
            <a:off x="441960" y="3109823"/>
            <a:ext cx="394802" cy="557841"/>
          </a:xfrm>
          <a:prstGeom prst="rightArrow">
            <a:avLst>
              <a:gd name="adj1" fmla="val 50000"/>
              <a:gd name="adj2" fmla="val 100000"/>
            </a:avLst>
          </a:prstGeom>
          <a:solidFill>
            <a:srgbClr val="FF0000"/>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F36AA654-C5CD-857E-8331-A0AFE97A3052}"/>
              </a:ext>
            </a:extLst>
          </p:cNvPr>
          <p:cNvSpPr/>
          <p:nvPr/>
        </p:nvSpPr>
        <p:spPr>
          <a:xfrm>
            <a:off x="753374" y="3109823"/>
            <a:ext cx="6794438" cy="557839"/>
          </a:xfrm>
          <a:prstGeom prst="rect">
            <a:avLst/>
          </a:prstGeom>
          <a:no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475740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C151CD-B4E9-4E45-6B18-A41A066C670C}"/>
              </a:ext>
            </a:extLst>
          </p:cNvPr>
          <p:cNvSpPr>
            <a:spLocks noGrp="1"/>
          </p:cNvSpPr>
          <p:nvPr>
            <p:ph type="title"/>
          </p:nvPr>
        </p:nvSpPr>
        <p:spPr/>
        <p:txBody>
          <a:bodyPr>
            <a:normAutofit fontScale="90000"/>
          </a:bodyPr>
          <a:lstStyle/>
          <a:p>
            <a:r>
              <a:rPr lang="en-US" dirty="0"/>
              <a:t>Challenges Communicating Between Generations</a:t>
            </a:r>
          </a:p>
        </p:txBody>
      </p:sp>
      <p:sp>
        <p:nvSpPr>
          <p:cNvPr id="6" name="Rectangle 5">
            <a:extLst>
              <a:ext uri="{FF2B5EF4-FFF2-40B4-BE49-F238E27FC236}">
                <a16:creationId xmlns:a16="http://schemas.microsoft.com/office/drawing/2014/main" id="{A56CD48F-7035-A178-14D3-DBADF12C060E}"/>
              </a:ext>
            </a:extLst>
          </p:cNvPr>
          <p:cNvSpPr/>
          <p:nvPr/>
        </p:nvSpPr>
        <p:spPr>
          <a:xfrm>
            <a:off x="368300" y="1581150"/>
            <a:ext cx="3530600" cy="889000"/>
          </a:xfrm>
          <a:prstGeom prst="rect">
            <a:avLst/>
          </a:prstGeom>
          <a:solidFill>
            <a:schemeClr val="accent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Technology </a:t>
            </a:r>
          </a:p>
          <a:p>
            <a:pPr algn="ctr"/>
            <a:r>
              <a:rPr lang="en-US" sz="2000" b="1" dirty="0">
                <a:solidFill>
                  <a:schemeClr val="bg1"/>
                </a:solidFill>
              </a:rPr>
              <a:t>Divide</a:t>
            </a:r>
          </a:p>
        </p:txBody>
      </p:sp>
      <p:sp>
        <p:nvSpPr>
          <p:cNvPr id="7" name="Rectangle 6">
            <a:extLst>
              <a:ext uri="{FF2B5EF4-FFF2-40B4-BE49-F238E27FC236}">
                <a16:creationId xmlns:a16="http://schemas.microsoft.com/office/drawing/2014/main" id="{3C496371-3856-19F7-6C2D-175FD2A1EE4B}"/>
              </a:ext>
            </a:extLst>
          </p:cNvPr>
          <p:cNvSpPr/>
          <p:nvPr/>
        </p:nvSpPr>
        <p:spPr>
          <a:xfrm>
            <a:off x="368300" y="2470150"/>
            <a:ext cx="3530600" cy="3308350"/>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r>
              <a:rPr lang="en-US" dirty="0">
                <a:solidFill>
                  <a:schemeClr val="tx1"/>
                </a:solidFill>
              </a:rPr>
              <a:t>Younger generations, such as Millennials and Generation Z, are often more tech-savvy than older generations, like Baby Boomers or Generation X. </a:t>
            </a:r>
          </a:p>
          <a:p>
            <a:pPr marL="285750" indent="-285750">
              <a:spcAft>
                <a:spcPts val="600"/>
              </a:spcAft>
              <a:buFont typeface="Arial" panose="020B0604020202020204" pitchFamily="34" charset="0"/>
              <a:buChar char="•"/>
            </a:pPr>
            <a:r>
              <a:rPr lang="en-US" dirty="0">
                <a:solidFill>
                  <a:schemeClr val="tx1"/>
                </a:solidFill>
              </a:rPr>
              <a:t>This can lead to misunderstandings when discussing or using technology-related terms and tools.</a:t>
            </a:r>
          </a:p>
        </p:txBody>
      </p:sp>
      <p:sp>
        <p:nvSpPr>
          <p:cNvPr id="8" name="Rectangle 7">
            <a:extLst>
              <a:ext uri="{FF2B5EF4-FFF2-40B4-BE49-F238E27FC236}">
                <a16:creationId xmlns:a16="http://schemas.microsoft.com/office/drawing/2014/main" id="{E0543EB3-907C-3DF1-42DB-4C03C9F298FC}"/>
              </a:ext>
            </a:extLst>
          </p:cNvPr>
          <p:cNvSpPr/>
          <p:nvPr/>
        </p:nvSpPr>
        <p:spPr>
          <a:xfrm>
            <a:off x="4241800" y="1581150"/>
            <a:ext cx="3530600" cy="889000"/>
          </a:xfrm>
          <a:prstGeom prst="rect">
            <a:avLst/>
          </a:prstGeom>
          <a:solidFill>
            <a:schemeClr val="accent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Communication Medium Preferences</a:t>
            </a:r>
          </a:p>
        </p:txBody>
      </p:sp>
      <p:sp>
        <p:nvSpPr>
          <p:cNvPr id="9" name="Rectangle 8">
            <a:extLst>
              <a:ext uri="{FF2B5EF4-FFF2-40B4-BE49-F238E27FC236}">
                <a16:creationId xmlns:a16="http://schemas.microsoft.com/office/drawing/2014/main" id="{A6E74421-80EC-6EF0-FB0A-EB50E506208B}"/>
              </a:ext>
            </a:extLst>
          </p:cNvPr>
          <p:cNvSpPr/>
          <p:nvPr/>
        </p:nvSpPr>
        <p:spPr>
          <a:xfrm>
            <a:off x="4241800" y="2470150"/>
            <a:ext cx="3530600" cy="3308350"/>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r>
              <a:rPr lang="en-US" sz="1700" dirty="0">
                <a:solidFill>
                  <a:schemeClr val="tx1"/>
                </a:solidFill>
              </a:rPr>
              <a:t>Different generations may have preferred communication mediums. </a:t>
            </a:r>
          </a:p>
          <a:p>
            <a:pPr marL="285750" indent="-285750">
              <a:spcAft>
                <a:spcPts val="600"/>
              </a:spcAft>
              <a:buFont typeface="Arial" panose="020B0604020202020204" pitchFamily="34" charset="0"/>
              <a:buChar char="•"/>
            </a:pPr>
            <a:r>
              <a:rPr lang="en-US" sz="1700" dirty="0">
                <a:solidFill>
                  <a:schemeClr val="tx1"/>
                </a:solidFill>
              </a:rPr>
              <a:t>For example, older generations might prefer phone calls or face-to-face conversations, while younger generations may prefer texting or social media. </a:t>
            </a:r>
          </a:p>
          <a:p>
            <a:pPr marL="285750" indent="-285750">
              <a:spcAft>
                <a:spcPts val="600"/>
              </a:spcAft>
              <a:buFont typeface="Arial" panose="020B0604020202020204" pitchFamily="34" charset="0"/>
              <a:buChar char="•"/>
            </a:pPr>
            <a:r>
              <a:rPr lang="en-US" sz="1700" dirty="0">
                <a:solidFill>
                  <a:schemeClr val="tx1"/>
                </a:solidFill>
              </a:rPr>
              <a:t>This can lead to misalignment in communication methods.</a:t>
            </a:r>
          </a:p>
        </p:txBody>
      </p:sp>
      <p:sp>
        <p:nvSpPr>
          <p:cNvPr id="10" name="Rectangle 9">
            <a:extLst>
              <a:ext uri="{FF2B5EF4-FFF2-40B4-BE49-F238E27FC236}">
                <a16:creationId xmlns:a16="http://schemas.microsoft.com/office/drawing/2014/main" id="{34409AA0-1F67-59DE-66AC-C32DCC522B98}"/>
              </a:ext>
            </a:extLst>
          </p:cNvPr>
          <p:cNvSpPr/>
          <p:nvPr/>
        </p:nvSpPr>
        <p:spPr>
          <a:xfrm>
            <a:off x="8115300" y="1581150"/>
            <a:ext cx="3530600" cy="889000"/>
          </a:xfrm>
          <a:prstGeom prst="rect">
            <a:avLst/>
          </a:prstGeom>
          <a:solidFill>
            <a:schemeClr val="accent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Language and </a:t>
            </a:r>
          </a:p>
          <a:p>
            <a:pPr algn="ctr"/>
            <a:r>
              <a:rPr lang="en-US" sz="2000" b="1" dirty="0">
                <a:solidFill>
                  <a:schemeClr val="bg1"/>
                </a:solidFill>
              </a:rPr>
              <a:t>Jargon</a:t>
            </a:r>
          </a:p>
        </p:txBody>
      </p:sp>
      <p:sp>
        <p:nvSpPr>
          <p:cNvPr id="11" name="Rectangle 10">
            <a:extLst>
              <a:ext uri="{FF2B5EF4-FFF2-40B4-BE49-F238E27FC236}">
                <a16:creationId xmlns:a16="http://schemas.microsoft.com/office/drawing/2014/main" id="{1BA22E6A-19A4-4D10-7CF9-43D759AA5A00}"/>
              </a:ext>
            </a:extLst>
          </p:cNvPr>
          <p:cNvSpPr/>
          <p:nvPr/>
        </p:nvSpPr>
        <p:spPr>
          <a:xfrm>
            <a:off x="8115300" y="2470150"/>
            <a:ext cx="3530600" cy="3308350"/>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r>
              <a:rPr lang="en-US" dirty="0">
                <a:solidFill>
                  <a:schemeClr val="tx1"/>
                </a:solidFill>
              </a:rPr>
              <a:t>Each generation may have its own set of jargon, acronyms, and slang. </a:t>
            </a:r>
          </a:p>
          <a:p>
            <a:pPr marL="285750" indent="-285750">
              <a:spcAft>
                <a:spcPts val="600"/>
              </a:spcAft>
              <a:buFont typeface="Arial" panose="020B0604020202020204" pitchFamily="34" charset="0"/>
              <a:buChar char="•"/>
            </a:pPr>
            <a:r>
              <a:rPr lang="en-US" dirty="0">
                <a:solidFill>
                  <a:schemeClr val="tx1"/>
                </a:solidFill>
              </a:rPr>
              <a:t>Understanding and using this language correctly can be challenging when communicating across generations.</a:t>
            </a:r>
          </a:p>
        </p:txBody>
      </p:sp>
    </p:spTree>
    <p:extLst>
      <p:ext uri="{BB962C8B-B14F-4D97-AF65-F5344CB8AC3E}">
        <p14:creationId xmlns:p14="http://schemas.microsoft.com/office/powerpoint/2010/main" val="1722957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C151CD-B4E9-4E45-6B18-A41A066C670C}"/>
              </a:ext>
            </a:extLst>
          </p:cNvPr>
          <p:cNvSpPr>
            <a:spLocks noGrp="1"/>
          </p:cNvSpPr>
          <p:nvPr>
            <p:ph type="title"/>
          </p:nvPr>
        </p:nvSpPr>
        <p:spPr/>
        <p:txBody>
          <a:bodyPr>
            <a:normAutofit fontScale="90000"/>
          </a:bodyPr>
          <a:lstStyle/>
          <a:p>
            <a:r>
              <a:rPr lang="en-US" dirty="0"/>
              <a:t>Challenges Communicating Between Generations</a:t>
            </a:r>
          </a:p>
        </p:txBody>
      </p:sp>
      <p:sp>
        <p:nvSpPr>
          <p:cNvPr id="6" name="Rectangle 5">
            <a:extLst>
              <a:ext uri="{FF2B5EF4-FFF2-40B4-BE49-F238E27FC236}">
                <a16:creationId xmlns:a16="http://schemas.microsoft.com/office/drawing/2014/main" id="{A56CD48F-7035-A178-14D3-DBADF12C060E}"/>
              </a:ext>
            </a:extLst>
          </p:cNvPr>
          <p:cNvSpPr/>
          <p:nvPr/>
        </p:nvSpPr>
        <p:spPr>
          <a:xfrm>
            <a:off x="368300" y="1581150"/>
            <a:ext cx="3530600" cy="889000"/>
          </a:xfrm>
          <a:prstGeom prst="rect">
            <a:avLst/>
          </a:prstGeom>
          <a:solidFill>
            <a:schemeClr val="accent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Feedback</a:t>
            </a:r>
          </a:p>
          <a:p>
            <a:pPr algn="ctr"/>
            <a:r>
              <a:rPr lang="en-US" sz="2000" b="1" dirty="0">
                <a:solidFill>
                  <a:schemeClr val="bg1"/>
                </a:solidFill>
              </a:rPr>
              <a:t>Styles</a:t>
            </a:r>
          </a:p>
        </p:txBody>
      </p:sp>
      <p:sp>
        <p:nvSpPr>
          <p:cNvPr id="7" name="Rectangle 6">
            <a:extLst>
              <a:ext uri="{FF2B5EF4-FFF2-40B4-BE49-F238E27FC236}">
                <a16:creationId xmlns:a16="http://schemas.microsoft.com/office/drawing/2014/main" id="{3C496371-3856-19F7-6C2D-175FD2A1EE4B}"/>
              </a:ext>
            </a:extLst>
          </p:cNvPr>
          <p:cNvSpPr/>
          <p:nvPr/>
        </p:nvSpPr>
        <p:spPr>
          <a:xfrm>
            <a:off x="368300" y="2470150"/>
            <a:ext cx="3530600" cy="3308350"/>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r>
              <a:rPr lang="en-US" dirty="0">
                <a:solidFill>
                  <a:schemeClr val="tx1"/>
                </a:solidFill>
              </a:rPr>
              <a:t>The way each generation gives and receives feedback can differ significantly. </a:t>
            </a:r>
          </a:p>
          <a:p>
            <a:pPr marL="285750" indent="-285750">
              <a:spcAft>
                <a:spcPts val="600"/>
              </a:spcAft>
              <a:buFont typeface="Arial" panose="020B0604020202020204" pitchFamily="34" charset="0"/>
              <a:buChar char="•"/>
            </a:pPr>
            <a:r>
              <a:rPr lang="en-US" dirty="0">
                <a:solidFill>
                  <a:schemeClr val="tx1"/>
                </a:solidFill>
              </a:rPr>
              <a:t>Younger generations may be more open to frequent feedback, while older generations may prefer more traditional, less frequent feedback.</a:t>
            </a:r>
          </a:p>
        </p:txBody>
      </p:sp>
      <p:sp>
        <p:nvSpPr>
          <p:cNvPr id="8" name="Rectangle 7">
            <a:extLst>
              <a:ext uri="{FF2B5EF4-FFF2-40B4-BE49-F238E27FC236}">
                <a16:creationId xmlns:a16="http://schemas.microsoft.com/office/drawing/2014/main" id="{E0543EB3-907C-3DF1-42DB-4C03C9F298FC}"/>
              </a:ext>
            </a:extLst>
          </p:cNvPr>
          <p:cNvSpPr/>
          <p:nvPr/>
        </p:nvSpPr>
        <p:spPr>
          <a:xfrm>
            <a:off x="4241800" y="1581150"/>
            <a:ext cx="3530600" cy="889000"/>
          </a:xfrm>
          <a:prstGeom prst="rect">
            <a:avLst/>
          </a:prstGeom>
          <a:solidFill>
            <a:schemeClr val="accent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Respect for</a:t>
            </a:r>
          </a:p>
          <a:p>
            <a:pPr algn="ctr"/>
            <a:r>
              <a:rPr lang="en-US" sz="2000" b="1" dirty="0">
                <a:solidFill>
                  <a:schemeClr val="bg1"/>
                </a:solidFill>
              </a:rPr>
              <a:t>Authority</a:t>
            </a:r>
          </a:p>
        </p:txBody>
      </p:sp>
      <p:sp>
        <p:nvSpPr>
          <p:cNvPr id="9" name="Rectangle 8">
            <a:extLst>
              <a:ext uri="{FF2B5EF4-FFF2-40B4-BE49-F238E27FC236}">
                <a16:creationId xmlns:a16="http://schemas.microsoft.com/office/drawing/2014/main" id="{A6E74421-80EC-6EF0-FB0A-EB50E506208B}"/>
              </a:ext>
            </a:extLst>
          </p:cNvPr>
          <p:cNvSpPr/>
          <p:nvPr/>
        </p:nvSpPr>
        <p:spPr>
          <a:xfrm>
            <a:off x="4241800" y="2470150"/>
            <a:ext cx="3530600" cy="3308350"/>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r>
              <a:rPr lang="en-US" sz="1700" dirty="0">
                <a:solidFill>
                  <a:schemeClr val="tx1"/>
                </a:solidFill>
              </a:rPr>
              <a:t>Older generations may place a higher value on hierarchy and authority, while younger generations may have a more casual approach to authority figures. </a:t>
            </a:r>
          </a:p>
          <a:p>
            <a:pPr marL="285750" indent="-285750">
              <a:spcAft>
                <a:spcPts val="600"/>
              </a:spcAft>
              <a:buFont typeface="Arial" panose="020B0604020202020204" pitchFamily="34" charset="0"/>
              <a:buChar char="•"/>
            </a:pPr>
            <a:r>
              <a:rPr lang="en-US" sz="1700" dirty="0">
                <a:solidFill>
                  <a:schemeClr val="tx1"/>
                </a:solidFill>
              </a:rPr>
              <a:t>This can affect the dynamics and communication across parties involved in the real estate transaction.</a:t>
            </a:r>
          </a:p>
        </p:txBody>
      </p:sp>
      <p:sp>
        <p:nvSpPr>
          <p:cNvPr id="10" name="Rectangle 9">
            <a:extLst>
              <a:ext uri="{FF2B5EF4-FFF2-40B4-BE49-F238E27FC236}">
                <a16:creationId xmlns:a16="http://schemas.microsoft.com/office/drawing/2014/main" id="{34409AA0-1F67-59DE-66AC-C32DCC522B98}"/>
              </a:ext>
            </a:extLst>
          </p:cNvPr>
          <p:cNvSpPr/>
          <p:nvPr/>
        </p:nvSpPr>
        <p:spPr>
          <a:xfrm>
            <a:off x="8115300" y="1581150"/>
            <a:ext cx="3530600" cy="889000"/>
          </a:xfrm>
          <a:prstGeom prst="rect">
            <a:avLst/>
          </a:prstGeom>
          <a:solidFill>
            <a:schemeClr val="accent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Attitudes Towards</a:t>
            </a:r>
          </a:p>
          <a:p>
            <a:pPr algn="ctr"/>
            <a:r>
              <a:rPr lang="en-US" sz="2000" b="1" dirty="0">
                <a:solidFill>
                  <a:schemeClr val="bg1"/>
                </a:solidFill>
              </a:rPr>
              <a:t>Change</a:t>
            </a:r>
          </a:p>
        </p:txBody>
      </p:sp>
      <p:sp>
        <p:nvSpPr>
          <p:cNvPr id="11" name="Rectangle 10">
            <a:extLst>
              <a:ext uri="{FF2B5EF4-FFF2-40B4-BE49-F238E27FC236}">
                <a16:creationId xmlns:a16="http://schemas.microsoft.com/office/drawing/2014/main" id="{1BA22E6A-19A4-4D10-7CF9-43D759AA5A00}"/>
              </a:ext>
            </a:extLst>
          </p:cNvPr>
          <p:cNvSpPr/>
          <p:nvPr/>
        </p:nvSpPr>
        <p:spPr>
          <a:xfrm>
            <a:off x="8115300" y="2470150"/>
            <a:ext cx="3530600" cy="3308350"/>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r>
              <a:rPr lang="en-US" dirty="0">
                <a:solidFill>
                  <a:schemeClr val="tx1"/>
                </a:solidFill>
              </a:rPr>
              <a:t>Younger generations often embrace change and innovation more readily than older generations, who may be more resistant to change. </a:t>
            </a:r>
          </a:p>
          <a:p>
            <a:pPr marL="285750" indent="-285750">
              <a:spcAft>
                <a:spcPts val="600"/>
              </a:spcAft>
              <a:buFont typeface="Arial" panose="020B0604020202020204" pitchFamily="34" charset="0"/>
              <a:buChar char="•"/>
            </a:pPr>
            <a:r>
              <a:rPr lang="en-US" dirty="0">
                <a:solidFill>
                  <a:schemeClr val="tx1"/>
                </a:solidFill>
              </a:rPr>
              <a:t>This can lead to disagreements about the adoption of new technologies or work processes.</a:t>
            </a:r>
          </a:p>
        </p:txBody>
      </p:sp>
    </p:spTree>
    <p:extLst>
      <p:ext uri="{BB962C8B-B14F-4D97-AF65-F5344CB8AC3E}">
        <p14:creationId xmlns:p14="http://schemas.microsoft.com/office/powerpoint/2010/main" val="4037867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C151CD-B4E9-4E45-6B18-A41A066C670C}"/>
              </a:ext>
            </a:extLst>
          </p:cNvPr>
          <p:cNvSpPr>
            <a:spLocks noGrp="1"/>
          </p:cNvSpPr>
          <p:nvPr>
            <p:ph type="title"/>
          </p:nvPr>
        </p:nvSpPr>
        <p:spPr/>
        <p:txBody>
          <a:bodyPr>
            <a:normAutofit fontScale="90000"/>
          </a:bodyPr>
          <a:lstStyle/>
          <a:p>
            <a:r>
              <a:rPr lang="en-US" dirty="0"/>
              <a:t>Challenges Communicating Between Generations</a:t>
            </a:r>
          </a:p>
        </p:txBody>
      </p:sp>
      <p:sp>
        <p:nvSpPr>
          <p:cNvPr id="8" name="Rectangle 7">
            <a:extLst>
              <a:ext uri="{FF2B5EF4-FFF2-40B4-BE49-F238E27FC236}">
                <a16:creationId xmlns:a16="http://schemas.microsoft.com/office/drawing/2014/main" id="{E0543EB3-907C-3DF1-42DB-4C03C9F298FC}"/>
              </a:ext>
            </a:extLst>
          </p:cNvPr>
          <p:cNvSpPr/>
          <p:nvPr/>
        </p:nvSpPr>
        <p:spPr>
          <a:xfrm>
            <a:off x="4241800" y="1581150"/>
            <a:ext cx="3530600" cy="889000"/>
          </a:xfrm>
          <a:prstGeom prst="rect">
            <a:avLst/>
          </a:prstGeom>
          <a:solidFill>
            <a:schemeClr val="accent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Communication</a:t>
            </a:r>
          </a:p>
          <a:p>
            <a:pPr algn="ctr"/>
            <a:r>
              <a:rPr lang="en-US" sz="2000" b="1" dirty="0">
                <a:solidFill>
                  <a:schemeClr val="bg1"/>
                </a:solidFill>
              </a:rPr>
              <a:t>Speed and Frequency</a:t>
            </a:r>
          </a:p>
        </p:txBody>
      </p:sp>
      <p:sp>
        <p:nvSpPr>
          <p:cNvPr id="9" name="Rectangle 8">
            <a:extLst>
              <a:ext uri="{FF2B5EF4-FFF2-40B4-BE49-F238E27FC236}">
                <a16:creationId xmlns:a16="http://schemas.microsoft.com/office/drawing/2014/main" id="{A6E74421-80EC-6EF0-FB0A-EB50E506208B}"/>
              </a:ext>
            </a:extLst>
          </p:cNvPr>
          <p:cNvSpPr/>
          <p:nvPr/>
        </p:nvSpPr>
        <p:spPr>
          <a:xfrm>
            <a:off x="4241800" y="2470150"/>
            <a:ext cx="3530600" cy="3308350"/>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r>
              <a:rPr lang="en-US" sz="1700" dirty="0">
                <a:solidFill>
                  <a:schemeClr val="tx1"/>
                </a:solidFill>
              </a:rPr>
              <a:t>Younger generations tend to communicate quickly, often expecting rapid responses, while older generations may be more patient and considerate in their response times.</a:t>
            </a:r>
          </a:p>
        </p:txBody>
      </p:sp>
      <p:sp>
        <p:nvSpPr>
          <p:cNvPr id="10" name="Rectangle 9">
            <a:extLst>
              <a:ext uri="{FF2B5EF4-FFF2-40B4-BE49-F238E27FC236}">
                <a16:creationId xmlns:a16="http://schemas.microsoft.com/office/drawing/2014/main" id="{34409AA0-1F67-59DE-66AC-C32DCC522B98}"/>
              </a:ext>
            </a:extLst>
          </p:cNvPr>
          <p:cNvSpPr/>
          <p:nvPr/>
        </p:nvSpPr>
        <p:spPr>
          <a:xfrm>
            <a:off x="8115300" y="1581150"/>
            <a:ext cx="3530600" cy="889000"/>
          </a:xfrm>
          <a:prstGeom prst="rect">
            <a:avLst/>
          </a:prstGeom>
          <a:solidFill>
            <a:schemeClr val="accent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Generational</a:t>
            </a:r>
          </a:p>
          <a:p>
            <a:pPr algn="ctr"/>
            <a:r>
              <a:rPr lang="en-US" sz="2000" b="1" dirty="0">
                <a:solidFill>
                  <a:schemeClr val="bg1"/>
                </a:solidFill>
              </a:rPr>
              <a:t>Stereotypes</a:t>
            </a:r>
          </a:p>
        </p:txBody>
      </p:sp>
      <p:sp>
        <p:nvSpPr>
          <p:cNvPr id="11" name="Rectangle 10">
            <a:extLst>
              <a:ext uri="{FF2B5EF4-FFF2-40B4-BE49-F238E27FC236}">
                <a16:creationId xmlns:a16="http://schemas.microsoft.com/office/drawing/2014/main" id="{1BA22E6A-19A4-4D10-7CF9-43D759AA5A00}"/>
              </a:ext>
            </a:extLst>
          </p:cNvPr>
          <p:cNvSpPr/>
          <p:nvPr/>
        </p:nvSpPr>
        <p:spPr>
          <a:xfrm>
            <a:off x="8115300" y="2470150"/>
            <a:ext cx="3530600" cy="3308350"/>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r>
              <a:rPr lang="en-US" dirty="0">
                <a:solidFill>
                  <a:schemeClr val="tx1"/>
                </a:solidFill>
              </a:rPr>
              <a:t>Preconceived notions and stereotypes about different generations can create communication barriers. </a:t>
            </a:r>
          </a:p>
          <a:p>
            <a:pPr marL="285750" indent="-285750">
              <a:spcAft>
                <a:spcPts val="600"/>
              </a:spcAft>
              <a:buFont typeface="Arial" panose="020B0604020202020204" pitchFamily="34" charset="0"/>
              <a:buChar char="•"/>
            </a:pPr>
            <a:r>
              <a:rPr lang="en-US" dirty="0">
                <a:solidFill>
                  <a:schemeClr val="tx1"/>
                </a:solidFill>
              </a:rPr>
              <a:t>Assuming that all members of a particular generation think or act a certain way can lead to misunderstandings.</a:t>
            </a:r>
          </a:p>
        </p:txBody>
      </p:sp>
      <p:sp>
        <p:nvSpPr>
          <p:cNvPr id="2" name="Rectangle 1">
            <a:extLst>
              <a:ext uri="{FF2B5EF4-FFF2-40B4-BE49-F238E27FC236}">
                <a16:creationId xmlns:a16="http://schemas.microsoft.com/office/drawing/2014/main" id="{B020C338-5E7E-16A4-6D85-1B649895436F}"/>
              </a:ext>
            </a:extLst>
          </p:cNvPr>
          <p:cNvSpPr/>
          <p:nvPr/>
        </p:nvSpPr>
        <p:spPr>
          <a:xfrm>
            <a:off x="368300" y="1581150"/>
            <a:ext cx="3530600" cy="889000"/>
          </a:xfrm>
          <a:prstGeom prst="rect">
            <a:avLst/>
          </a:prstGeom>
          <a:solidFill>
            <a:schemeClr val="accent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Values and</a:t>
            </a:r>
          </a:p>
          <a:p>
            <a:pPr algn="ctr"/>
            <a:r>
              <a:rPr lang="en-US" sz="2000" b="1" dirty="0">
                <a:solidFill>
                  <a:schemeClr val="bg1"/>
                </a:solidFill>
              </a:rPr>
              <a:t>Priorities</a:t>
            </a:r>
          </a:p>
        </p:txBody>
      </p:sp>
      <p:sp>
        <p:nvSpPr>
          <p:cNvPr id="4" name="Rectangle 3">
            <a:extLst>
              <a:ext uri="{FF2B5EF4-FFF2-40B4-BE49-F238E27FC236}">
                <a16:creationId xmlns:a16="http://schemas.microsoft.com/office/drawing/2014/main" id="{B5256EA1-D473-CC65-28A6-88F131F1F944}"/>
              </a:ext>
            </a:extLst>
          </p:cNvPr>
          <p:cNvSpPr/>
          <p:nvPr/>
        </p:nvSpPr>
        <p:spPr>
          <a:xfrm>
            <a:off x="368300" y="2470150"/>
            <a:ext cx="3530600" cy="3308350"/>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r>
              <a:rPr lang="en-US" sz="1700" dirty="0">
                <a:solidFill>
                  <a:schemeClr val="tx1"/>
                </a:solidFill>
              </a:rPr>
              <a:t>Generational differences in values, such as work-life balance, career aspirations, and social responsibility, can impact how individuals from different generations communicate and make decisions.</a:t>
            </a:r>
          </a:p>
        </p:txBody>
      </p:sp>
    </p:spTree>
    <p:extLst>
      <p:ext uri="{BB962C8B-B14F-4D97-AF65-F5344CB8AC3E}">
        <p14:creationId xmlns:p14="http://schemas.microsoft.com/office/powerpoint/2010/main" val="502762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2" descr="Boy singing on microphone with pop filter photo – Free Podcast Image on  Unsplash">
            <a:extLst>
              <a:ext uri="{FF2B5EF4-FFF2-40B4-BE49-F238E27FC236}">
                <a16:creationId xmlns:a16="http://schemas.microsoft.com/office/drawing/2014/main" id="{283EA100-F81C-06F5-BE59-01C067B6C6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774" b="14936"/>
          <a:stretch/>
        </p:blipFill>
        <p:spPr bwMode="auto">
          <a:xfrm flipH="1">
            <a:off x="1679275" y="0"/>
            <a:ext cx="10512725" cy="68652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4CB2244-3071-2A2C-2A02-0D024BF04DF3}"/>
              </a:ext>
            </a:extLst>
          </p:cNvPr>
          <p:cNvSpPr/>
          <p:nvPr/>
        </p:nvSpPr>
        <p:spPr>
          <a:xfrm>
            <a:off x="0" y="0"/>
            <a:ext cx="5868537" cy="6858000"/>
          </a:xfrm>
          <a:prstGeom prst="rect">
            <a:avLst/>
          </a:prstGeom>
          <a:gradFill flip="none" rotWithShape="1">
            <a:gsLst>
              <a:gs pos="42000">
                <a:srgbClr val="808080"/>
              </a:gs>
              <a:gs pos="0">
                <a:srgbClr val="FFFFFF">
                  <a:alpha val="0"/>
                </a:srgbClr>
              </a:gs>
              <a:gs pos="100000">
                <a:schemeClr val="tx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Content Placeholder 1">
            <a:extLst>
              <a:ext uri="{FF2B5EF4-FFF2-40B4-BE49-F238E27FC236}">
                <a16:creationId xmlns:a16="http://schemas.microsoft.com/office/drawing/2014/main" id="{8CA7A7A5-7DC6-A115-B67D-6714EE9A973F}"/>
              </a:ext>
            </a:extLst>
          </p:cNvPr>
          <p:cNvSpPr>
            <a:spLocks noGrp="1"/>
          </p:cNvSpPr>
          <p:nvPr>
            <p:ph idx="1"/>
          </p:nvPr>
        </p:nvSpPr>
        <p:spPr/>
        <p:txBody>
          <a:bodyPr>
            <a:normAutofit/>
          </a:bodyPr>
          <a:lstStyle/>
          <a:p>
            <a:pPr>
              <a:lnSpc>
                <a:spcPct val="100000"/>
              </a:lnSpc>
              <a:spcBef>
                <a:spcPts val="1200"/>
              </a:spcBef>
            </a:pPr>
            <a:r>
              <a:rPr lang="en-US" b="1" dirty="0">
                <a:solidFill>
                  <a:schemeClr val="bg1">
                    <a:lumMod val="95000"/>
                  </a:schemeClr>
                </a:solidFill>
                <a:effectLst>
                  <a:outerShdw blurRad="50800" dist="50800" dir="5400000" algn="ctr" rotWithShape="0">
                    <a:schemeClr val="tx1"/>
                  </a:outerShdw>
                </a:effectLst>
              </a:rPr>
              <a:t>Introduction to Generational Communications Styles</a:t>
            </a:r>
          </a:p>
          <a:p>
            <a:pPr>
              <a:lnSpc>
                <a:spcPct val="100000"/>
              </a:lnSpc>
              <a:spcBef>
                <a:spcPts val="1200"/>
              </a:spcBef>
            </a:pPr>
            <a:r>
              <a:rPr lang="en-US" b="1" dirty="0">
                <a:solidFill>
                  <a:schemeClr val="bg1">
                    <a:lumMod val="95000"/>
                  </a:schemeClr>
                </a:solidFill>
                <a:effectLst>
                  <a:outerShdw blurRad="50800" dist="50800" dir="5400000" algn="ctr" rotWithShape="0">
                    <a:schemeClr val="tx1"/>
                  </a:outerShdw>
                </a:effectLst>
              </a:rPr>
              <a:t>The Five Generations at Play Today</a:t>
            </a:r>
          </a:p>
          <a:p>
            <a:pPr>
              <a:lnSpc>
                <a:spcPct val="100000"/>
              </a:lnSpc>
              <a:spcBef>
                <a:spcPts val="1200"/>
              </a:spcBef>
            </a:pPr>
            <a:r>
              <a:rPr lang="en-US" b="1" dirty="0">
                <a:solidFill>
                  <a:schemeClr val="bg1">
                    <a:lumMod val="95000"/>
                  </a:schemeClr>
                </a:solidFill>
                <a:effectLst>
                  <a:outerShdw blurRad="50800" dist="50800" dir="5400000" algn="ctr" rotWithShape="0">
                    <a:schemeClr val="tx1"/>
                  </a:outerShdw>
                </a:effectLst>
              </a:rPr>
              <a:t>Characteristics of Each Generation</a:t>
            </a:r>
          </a:p>
          <a:p>
            <a:pPr>
              <a:lnSpc>
                <a:spcPct val="100000"/>
              </a:lnSpc>
              <a:spcBef>
                <a:spcPts val="1200"/>
              </a:spcBef>
            </a:pPr>
            <a:r>
              <a:rPr lang="en-US" b="1" dirty="0">
                <a:solidFill>
                  <a:schemeClr val="bg1">
                    <a:lumMod val="95000"/>
                  </a:schemeClr>
                </a:solidFill>
                <a:effectLst>
                  <a:outerShdw blurRad="50800" dist="50800" dir="5400000" algn="ctr" rotWithShape="0">
                    <a:schemeClr val="tx1"/>
                  </a:outerShdw>
                </a:effectLst>
              </a:rPr>
              <a:t>Communications Challenges</a:t>
            </a:r>
          </a:p>
          <a:p>
            <a:pPr>
              <a:lnSpc>
                <a:spcPct val="100000"/>
              </a:lnSpc>
              <a:spcBef>
                <a:spcPts val="1200"/>
              </a:spcBef>
            </a:pPr>
            <a:r>
              <a:rPr lang="en-US" b="1" dirty="0">
                <a:solidFill>
                  <a:schemeClr val="bg1">
                    <a:lumMod val="95000"/>
                  </a:schemeClr>
                </a:solidFill>
                <a:effectLst>
                  <a:outerShdw blurRad="50800" dist="50800" dir="5400000" algn="ctr" rotWithShape="0">
                    <a:schemeClr val="tx1"/>
                  </a:outerShdw>
                </a:effectLst>
              </a:rPr>
              <a:t>Strategies for Effective Communications</a:t>
            </a:r>
          </a:p>
          <a:p>
            <a:pPr>
              <a:lnSpc>
                <a:spcPct val="100000"/>
              </a:lnSpc>
              <a:spcBef>
                <a:spcPts val="1200"/>
              </a:spcBef>
            </a:pPr>
            <a:r>
              <a:rPr lang="en-US" b="1" dirty="0">
                <a:solidFill>
                  <a:schemeClr val="bg1">
                    <a:lumMod val="95000"/>
                  </a:schemeClr>
                </a:solidFill>
                <a:effectLst>
                  <a:outerShdw blurRad="50800" dist="50800" dir="5400000" algn="ctr" rotWithShape="0">
                    <a:schemeClr val="tx1"/>
                  </a:outerShdw>
                </a:effectLst>
              </a:rPr>
              <a:t>Case Studies</a:t>
            </a:r>
          </a:p>
          <a:p>
            <a:pPr>
              <a:lnSpc>
                <a:spcPct val="100000"/>
              </a:lnSpc>
              <a:spcBef>
                <a:spcPts val="1200"/>
              </a:spcBef>
            </a:pPr>
            <a:r>
              <a:rPr lang="en-US" b="1" dirty="0">
                <a:solidFill>
                  <a:schemeClr val="bg1">
                    <a:lumMod val="95000"/>
                  </a:schemeClr>
                </a:solidFill>
                <a:effectLst>
                  <a:outerShdw blurRad="50800" dist="50800" dir="5400000" algn="ctr" rotWithShape="0">
                    <a:schemeClr val="tx1"/>
                  </a:outerShdw>
                </a:effectLst>
              </a:rPr>
              <a:t>Conclusions and Q&amp;A</a:t>
            </a:r>
            <a:endParaRPr lang="en-US" sz="2000" b="1" dirty="0">
              <a:solidFill>
                <a:schemeClr val="bg1">
                  <a:lumMod val="95000"/>
                </a:schemeClr>
              </a:solidFill>
              <a:effectLst>
                <a:outerShdw blurRad="50800" dist="50800" dir="5400000" algn="ctr" rotWithShape="0">
                  <a:schemeClr val="tx1"/>
                </a:outerShdw>
              </a:effectLst>
            </a:endParaRPr>
          </a:p>
        </p:txBody>
      </p:sp>
      <p:sp>
        <p:nvSpPr>
          <p:cNvPr id="3" name="Title 2">
            <a:extLst>
              <a:ext uri="{FF2B5EF4-FFF2-40B4-BE49-F238E27FC236}">
                <a16:creationId xmlns:a16="http://schemas.microsoft.com/office/drawing/2014/main" id="{6ACCD40A-51B9-60FC-AAFA-8E3153727F36}"/>
              </a:ext>
            </a:extLst>
          </p:cNvPr>
          <p:cNvSpPr>
            <a:spLocks noGrp="1"/>
          </p:cNvSpPr>
          <p:nvPr>
            <p:ph type="title"/>
          </p:nvPr>
        </p:nvSpPr>
        <p:spPr/>
        <p:txBody>
          <a:bodyPr/>
          <a:lstStyle/>
          <a:p>
            <a:r>
              <a:rPr lang="en-US" dirty="0">
                <a:solidFill>
                  <a:schemeClr val="bg1">
                    <a:lumMod val="95000"/>
                  </a:schemeClr>
                </a:solidFill>
              </a:rPr>
              <a:t>Discussion Topics</a:t>
            </a:r>
          </a:p>
        </p:txBody>
      </p:sp>
      <p:cxnSp>
        <p:nvCxnSpPr>
          <p:cNvPr id="7" name="Straight Connector 6">
            <a:extLst>
              <a:ext uri="{FF2B5EF4-FFF2-40B4-BE49-F238E27FC236}">
                <a16:creationId xmlns:a16="http://schemas.microsoft.com/office/drawing/2014/main" id="{7657FEC1-EC8E-A9F2-8862-EB18DD3B812D}"/>
              </a:ext>
            </a:extLst>
          </p:cNvPr>
          <p:cNvCxnSpPr/>
          <p:nvPr/>
        </p:nvCxnSpPr>
        <p:spPr>
          <a:xfrm>
            <a:off x="836762" y="1219200"/>
            <a:ext cx="10515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36AA654-C5CD-857E-8331-A0AFE97A3052}"/>
              </a:ext>
            </a:extLst>
          </p:cNvPr>
          <p:cNvSpPr/>
          <p:nvPr/>
        </p:nvSpPr>
        <p:spPr>
          <a:xfrm>
            <a:off x="753374" y="3628845"/>
            <a:ext cx="6794438" cy="557839"/>
          </a:xfrm>
          <a:prstGeom prst="rect">
            <a:avLst/>
          </a:prstGeom>
          <a:no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Arrow: Right 8">
            <a:extLst>
              <a:ext uri="{FF2B5EF4-FFF2-40B4-BE49-F238E27FC236}">
                <a16:creationId xmlns:a16="http://schemas.microsoft.com/office/drawing/2014/main" id="{0A30AE8C-4B3E-6B91-B19C-4709EB42BF7B}"/>
              </a:ext>
            </a:extLst>
          </p:cNvPr>
          <p:cNvSpPr/>
          <p:nvPr/>
        </p:nvSpPr>
        <p:spPr>
          <a:xfrm>
            <a:off x="441960" y="3632655"/>
            <a:ext cx="394802" cy="557841"/>
          </a:xfrm>
          <a:prstGeom prst="rightArrow">
            <a:avLst>
              <a:gd name="adj1" fmla="val 50000"/>
              <a:gd name="adj2" fmla="val 100000"/>
            </a:avLst>
          </a:prstGeom>
          <a:solidFill>
            <a:srgbClr val="FF0000"/>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252793701"/>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0328E12-7514-04C4-7A87-96E347A0A32D}"/>
              </a:ext>
            </a:extLst>
          </p:cNvPr>
          <p:cNvSpPr>
            <a:spLocks noGrp="1"/>
          </p:cNvSpPr>
          <p:nvPr>
            <p:ph idx="1"/>
          </p:nvPr>
        </p:nvSpPr>
        <p:spPr>
          <a:xfrm>
            <a:off x="4945810" y="1600200"/>
            <a:ext cx="6406551" cy="4351338"/>
          </a:xfrm>
        </p:spPr>
        <p:txBody>
          <a:bodyPr/>
          <a:lstStyle/>
          <a:p>
            <a:pPr>
              <a:lnSpc>
                <a:spcPct val="100000"/>
              </a:lnSpc>
              <a:spcBef>
                <a:spcPts val="1200"/>
              </a:spcBef>
            </a:pPr>
            <a:r>
              <a:rPr lang="en-US" dirty="0"/>
              <a:t>Listen attentively to what the other person is saying and try hold back on interrupting.</a:t>
            </a:r>
          </a:p>
          <a:p>
            <a:pPr>
              <a:lnSpc>
                <a:spcPct val="100000"/>
              </a:lnSpc>
              <a:spcBef>
                <a:spcPts val="1200"/>
              </a:spcBef>
            </a:pPr>
            <a:r>
              <a:rPr lang="en-US" dirty="0"/>
              <a:t>Listen, not only to WHAT they are saying, but to HOW they are saying it.</a:t>
            </a:r>
          </a:p>
          <a:p>
            <a:pPr>
              <a:lnSpc>
                <a:spcPct val="100000"/>
              </a:lnSpc>
              <a:spcBef>
                <a:spcPts val="1200"/>
              </a:spcBef>
            </a:pPr>
            <a:r>
              <a:rPr lang="en-US" dirty="0"/>
              <a:t>You can often get generational ‘queues’ for the words they use</a:t>
            </a:r>
          </a:p>
          <a:p>
            <a:pPr>
              <a:lnSpc>
                <a:spcPct val="100000"/>
              </a:lnSpc>
              <a:spcBef>
                <a:spcPts val="1200"/>
              </a:spcBef>
            </a:pPr>
            <a:endParaRPr lang="en-US" dirty="0"/>
          </a:p>
        </p:txBody>
      </p:sp>
      <p:sp>
        <p:nvSpPr>
          <p:cNvPr id="3" name="Title 2">
            <a:extLst>
              <a:ext uri="{FF2B5EF4-FFF2-40B4-BE49-F238E27FC236}">
                <a16:creationId xmlns:a16="http://schemas.microsoft.com/office/drawing/2014/main" id="{73A74AEE-A0BB-2918-A5DC-A96216DE19D9}"/>
              </a:ext>
            </a:extLst>
          </p:cNvPr>
          <p:cNvSpPr>
            <a:spLocks noGrp="1"/>
          </p:cNvSpPr>
          <p:nvPr>
            <p:ph type="title"/>
          </p:nvPr>
        </p:nvSpPr>
        <p:spPr/>
        <p:txBody>
          <a:bodyPr/>
          <a:lstStyle/>
          <a:p>
            <a:r>
              <a:rPr lang="en-US" dirty="0"/>
              <a:t>Strategy 1 – Listen Actively and Intently</a:t>
            </a:r>
          </a:p>
        </p:txBody>
      </p:sp>
      <p:pic>
        <p:nvPicPr>
          <p:cNvPr id="9" name="Picture 8">
            <a:extLst>
              <a:ext uri="{FF2B5EF4-FFF2-40B4-BE49-F238E27FC236}">
                <a16:creationId xmlns:a16="http://schemas.microsoft.com/office/drawing/2014/main" id="{C2EEBF9A-F33B-2641-03C9-ED300C0A0220}"/>
              </a:ext>
            </a:extLst>
          </p:cNvPr>
          <p:cNvPicPr>
            <a:picLocks noChangeAspect="1"/>
          </p:cNvPicPr>
          <p:nvPr/>
        </p:nvPicPr>
        <p:blipFill rotWithShape="1">
          <a:blip r:embed="rId2"/>
          <a:srcRect l="32222"/>
          <a:stretch/>
        </p:blipFill>
        <p:spPr>
          <a:xfrm>
            <a:off x="900752" y="1619107"/>
            <a:ext cx="3816824" cy="4475134"/>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64632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0328E12-7514-04C4-7A87-96E347A0A32D}"/>
              </a:ext>
            </a:extLst>
          </p:cNvPr>
          <p:cNvSpPr>
            <a:spLocks noGrp="1"/>
          </p:cNvSpPr>
          <p:nvPr>
            <p:ph idx="1"/>
          </p:nvPr>
        </p:nvSpPr>
        <p:spPr>
          <a:xfrm>
            <a:off x="4945810" y="1600200"/>
            <a:ext cx="6406551" cy="4351338"/>
          </a:xfrm>
        </p:spPr>
        <p:txBody>
          <a:bodyPr/>
          <a:lstStyle/>
          <a:p>
            <a:pPr>
              <a:lnSpc>
                <a:spcPct val="100000"/>
              </a:lnSpc>
              <a:spcBef>
                <a:spcPts val="1200"/>
              </a:spcBef>
            </a:pPr>
            <a:r>
              <a:rPr lang="en-US" dirty="0"/>
              <a:t>It is human nature to immediately put your ‘lens’ on what others are saying. Try not to.</a:t>
            </a:r>
          </a:p>
          <a:p>
            <a:pPr>
              <a:lnSpc>
                <a:spcPct val="100000"/>
              </a:lnSpc>
              <a:spcBef>
                <a:spcPts val="1200"/>
              </a:spcBef>
            </a:pPr>
            <a:r>
              <a:rPr lang="en-US" dirty="0"/>
              <a:t>Try to examine and internalize your client’s messages before reacting</a:t>
            </a:r>
          </a:p>
          <a:p>
            <a:pPr>
              <a:lnSpc>
                <a:spcPct val="100000"/>
              </a:lnSpc>
              <a:spcBef>
                <a:spcPts val="1200"/>
              </a:spcBef>
            </a:pPr>
            <a:r>
              <a:rPr lang="en-US" dirty="0"/>
              <a:t>Avoid making assumptions or stereotypes about people based on their cultural generation . . . </a:t>
            </a:r>
            <a:r>
              <a:rPr lang="en-US" i="1" dirty="0"/>
              <a:t>We often do this without even realizing it</a:t>
            </a:r>
          </a:p>
          <a:p>
            <a:pPr>
              <a:lnSpc>
                <a:spcPct val="100000"/>
              </a:lnSpc>
              <a:spcBef>
                <a:spcPts val="1200"/>
              </a:spcBef>
            </a:pPr>
            <a:endParaRPr lang="en-US" dirty="0"/>
          </a:p>
        </p:txBody>
      </p:sp>
      <p:sp>
        <p:nvSpPr>
          <p:cNvPr id="3" name="Title 2">
            <a:extLst>
              <a:ext uri="{FF2B5EF4-FFF2-40B4-BE49-F238E27FC236}">
                <a16:creationId xmlns:a16="http://schemas.microsoft.com/office/drawing/2014/main" id="{73A74AEE-A0BB-2918-A5DC-A96216DE19D9}"/>
              </a:ext>
            </a:extLst>
          </p:cNvPr>
          <p:cNvSpPr>
            <a:spLocks noGrp="1"/>
          </p:cNvSpPr>
          <p:nvPr>
            <p:ph type="title"/>
          </p:nvPr>
        </p:nvSpPr>
        <p:spPr/>
        <p:txBody>
          <a:bodyPr/>
          <a:lstStyle/>
          <a:p>
            <a:r>
              <a:rPr lang="en-US" dirty="0"/>
              <a:t>Strategy 2 – Keep Your Mind Open</a:t>
            </a:r>
          </a:p>
        </p:txBody>
      </p:sp>
      <p:pic>
        <p:nvPicPr>
          <p:cNvPr id="5" name="Picture 4">
            <a:extLst>
              <a:ext uri="{FF2B5EF4-FFF2-40B4-BE49-F238E27FC236}">
                <a16:creationId xmlns:a16="http://schemas.microsoft.com/office/drawing/2014/main" id="{6392B71D-97BD-7D5B-28FA-D3B9FD12DBE6}"/>
              </a:ext>
            </a:extLst>
          </p:cNvPr>
          <p:cNvPicPr>
            <a:picLocks noChangeAspect="1"/>
          </p:cNvPicPr>
          <p:nvPr/>
        </p:nvPicPr>
        <p:blipFill>
          <a:blip r:embed="rId2"/>
          <a:stretch>
            <a:fillRect/>
          </a:stretch>
        </p:blipFill>
        <p:spPr>
          <a:xfrm>
            <a:off x="900752" y="1619107"/>
            <a:ext cx="3816824" cy="3737821"/>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46875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Unbelievable Chameleon Changing Color • COMPILATION - YouTube">
            <a:extLst>
              <a:ext uri="{FF2B5EF4-FFF2-40B4-BE49-F238E27FC236}">
                <a16:creationId xmlns:a16="http://schemas.microsoft.com/office/drawing/2014/main" id="{18A82071-1A4B-1869-4D8A-661727DF8B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523" r="28241"/>
          <a:stretch/>
        </p:blipFill>
        <p:spPr bwMode="auto">
          <a:xfrm>
            <a:off x="751935" y="1623617"/>
            <a:ext cx="4326822" cy="4327921"/>
          </a:xfrm>
          <a:prstGeom prst="rect">
            <a:avLst/>
          </a:prstGeom>
          <a:ln>
            <a:solidFill>
              <a:schemeClr val="tx1">
                <a:lumMod val="50000"/>
                <a:lumOff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Content Placeholder 9">
            <a:extLst>
              <a:ext uri="{FF2B5EF4-FFF2-40B4-BE49-F238E27FC236}">
                <a16:creationId xmlns:a16="http://schemas.microsoft.com/office/drawing/2014/main" id="{70328E12-7514-04C4-7A87-96E347A0A32D}"/>
              </a:ext>
            </a:extLst>
          </p:cNvPr>
          <p:cNvSpPr>
            <a:spLocks noGrp="1"/>
          </p:cNvSpPr>
          <p:nvPr>
            <p:ph idx="1"/>
          </p:nvPr>
        </p:nvSpPr>
        <p:spPr>
          <a:xfrm>
            <a:off x="5233358" y="1600200"/>
            <a:ext cx="6556076" cy="4691332"/>
          </a:xfrm>
        </p:spPr>
        <p:txBody>
          <a:bodyPr>
            <a:normAutofit/>
          </a:bodyPr>
          <a:lstStyle/>
          <a:p>
            <a:pPr>
              <a:lnSpc>
                <a:spcPct val="100000"/>
              </a:lnSpc>
              <a:spcBef>
                <a:spcPts val="1200"/>
              </a:spcBef>
            </a:pPr>
            <a:r>
              <a:rPr lang="en-US" sz="2200" dirty="0"/>
              <a:t>Tailor your communication style to that of your client.</a:t>
            </a:r>
          </a:p>
          <a:p>
            <a:pPr>
              <a:lnSpc>
                <a:spcPct val="100000"/>
              </a:lnSpc>
              <a:spcBef>
                <a:spcPts val="1200"/>
              </a:spcBef>
            </a:pPr>
            <a:r>
              <a:rPr lang="en-US" sz="2200" dirty="0"/>
              <a:t>If clients prefer short, factual, efficient conversations try to mirror that. If they prefer wandering redirection . . . Follow their lead.</a:t>
            </a:r>
          </a:p>
          <a:p>
            <a:pPr>
              <a:lnSpc>
                <a:spcPct val="100000"/>
              </a:lnSpc>
              <a:spcBef>
                <a:spcPts val="1200"/>
              </a:spcBef>
            </a:pPr>
            <a:r>
              <a:rPr lang="en-US" sz="2200" dirty="0"/>
              <a:t>Always ask about your client’s preferred communication method – phone call? Email? Text?</a:t>
            </a:r>
          </a:p>
          <a:p>
            <a:pPr>
              <a:lnSpc>
                <a:spcPct val="100000"/>
              </a:lnSpc>
              <a:spcBef>
                <a:spcPts val="1200"/>
              </a:spcBef>
            </a:pPr>
            <a:r>
              <a:rPr lang="en-US" sz="2200" dirty="0"/>
              <a:t>No matter what generation your working with, it is ALWAYS best to use clear and straightforward language, avoiding jargon or slang that might be unfamiliar to the other person.</a:t>
            </a:r>
          </a:p>
        </p:txBody>
      </p:sp>
      <p:sp>
        <p:nvSpPr>
          <p:cNvPr id="3" name="Title 2">
            <a:extLst>
              <a:ext uri="{FF2B5EF4-FFF2-40B4-BE49-F238E27FC236}">
                <a16:creationId xmlns:a16="http://schemas.microsoft.com/office/drawing/2014/main" id="{73A74AEE-A0BB-2918-A5DC-A96216DE19D9}"/>
              </a:ext>
            </a:extLst>
          </p:cNvPr>
          <p:cNvSpPr>
            <a:spLocks noGrp="1"/>
          </p:cNvSpPr>
          <p:nvPr>
            <p:ph type="title"/>
          </p:nvPr>
        </p:nvSpPr>
        <p:spPr/>
        <p:txBody>
          <a:bodyPr/>
          <a:lstStyle/>
          <a:p>
            <a:r>
              <a:rPr lang="en-US" dirty="0"/>
              <a:t>Strategy 3 – Adapt Your Communication Style</a:t>
            </a:r>
          </a:p>
        </p:txBody>
      </p:sp>
    </p:spTree>
    <p:extLst>
      <p:ext uri="{BB962C8B-B14F-4D97-AF65-F5344CB8AC3E}">
        <p14:creationId xmlns:p14="http://schemas.microsoft.com/office/powerpoint/2010/main" val="315603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oy singing on microphone with pop filter photo – Free Podcast Image on  Unsplash">
            <a:extLst>
              <a:ext uri="{FF2B5EF4-FFF2-40B4-BE49-F238E27FC236}">
                <a16:creationId xmlns:a16="http://schemas.microsoft.com/office/drawing/2014/main" id="{283EA100-F81C-06F5-BE59-01C067B6C6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74" b="14936"/>
          <a:stretch/>
        </p:blipFill>
        <p:spPr bwMode="auto">
          <a:xfrm flipH="1">
            <a:off x="1679275" y="0"/>
            <a:ext cx="10512725" cy="68652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4CB2244-3071-2A2C-2A02-0D024BF04DF3}"/>
              </a:ext>
            </a:extLst>
          </p:cNvPr>
          <p:cNvSpPr/>
          <p:nvPr/>
        </p:nvSpPr>
        <p:spPr>
          <a:xfrm>
            <a:off x="0" y="0"/>
            <a:ext cx="5868537" cy="6858000"/>
          </a:xfrm>
          <a:prstGeom prst="rect">
            <a:avLst/>
          </a:prstGeom>
          <a:gradFill flip="none" rotWithShape="1">
            <a:gsLst>
              <a:gs pos="42000">
                <a:srgbClr val="808080"/>
              </a:gs>
              <a:gs pos="0">
                <a:srgbClr val="FFFFFF">
                  <a:alpha val="0"/>
                </a:srgbClr>
              </a:gs>
              <a:gs pos="100000">
                <a:schemeClr val="tx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Content Placeholder 1">
            <a:extLst>
              <a:ext uri="{FF2B5EF4-FFF2-40B4-BE49-F238E27FC236}">
                <a16:creationId xmlns:a16="http://schemas.microsoft.com/office/drawing/2014/main" id="{8CA7A7A5-7DC6-A115-B67D-6714EE9A973F}"/>
              </a:ext>
            </a:extLst>
          </p:cNvPr>
          <p:cNvSpPr>
            <a:spLocks noGrp="1"/>
          </p:cNvSpPr>
          <p:nvPr>
            <p:ph idx="1"/>
          </p:nvPr>
        </p:nvSpPr>
        <p:spPr/>
        <p:txBody>
          <a:bodyPr>
            <a:normAutofit/>
          </a:bodyPr>
          <a:lstStyle/>
          <a:p>
            <a:pPr>
              <a:lnSpc>
                <a:spcPct val="100000"/>
              </a:lnSpc>
              <a:spcBef>
                <a:spcPts val="1200"/>
              </a:spcBef>
            </a:pPr>
            <a:r>
              <a:rPr lang="en-US" b="1" dirty="0">
                <a:solidFill>
                  <a:schemeClr val="bg1">
                    <a:lumMod val="95000"/>
                  </a:schemeClr>
                </a:solidFill>
                <a:effectLst>
                  <a:outerShdw blurRad="50800" dist="50800" dir="5400000" algn="ctr" rotWithShape="0">
                    <a:schemeClr val="tx1"/>
                  </a:outerShdw>
                </a:effectLst>
              </a:rPr>
              <a:t>Introduction to Generational Communications Styles</a:t>
            </a:r>
          </a:p>
          <a:p>
            <a:pPr>
              <a:lnSpc>
                <a:spcPct val="100000"/>
              </a:lnSpc>
              <a:spcBef>
                <a:spcPts val="1200"/>
              </a:spcBef>
            </a:pPr>
            <a:r>
              <a:rPr lang="en-US" b="1" dirty="0">
                <a:solidFill>
                  <a:schemeClr val="bg1">
                    <a:lumMod val="95000"/>
                  </a:schemeClr>
                </a:solidFill>
                <a:effectLst>
                  <a:outerShdw blurRad="50800" dist="50800" dir="5400000" algn="ctr" rotWithShape="0">
                    <a:schemeClr val="tx1"/>
                  </a:outerShdw>
                </a:effectLst>
              </a:rPr>
              <a:t>The Five Generations at Play Today</a:t>
            </a:r>
          </a:p>
          <a:p>
            <a:pPr>
              <a:lnSpc>
                <a:spcPct val="100000"/>
              </a:lnSpc>
              <a:spcBef>
                <a:spcPts val="1200"/>
              </a:spcBef>
            </a:pPr>
            <a:r>
              <a:rPr lang="en-US" b="1" dirty="0">
                <a:solidFill>
                  <a:schemeClr val="bg1">
                    <a:lumMod val="95000"/>
                  </a:schemeClr>
                </a:solidFill>
                <a:effectLst>
                  <a:outerShdw blurRad="50800" dist="50800" dir="5400000" algn="ctr" rotWithShape="0">
                    <a:schemeClr val="tx1"/>
                  </a:outerShdw>
                </a:effectLst>
              </a:rPr>
              <a:t>Characteristics of Each Generation</a:t>
            </a:r>
          </a:p>
          <a:p>
            <a:pPr>
              <a:lnSpc>
                <a:spcPct val="100000"/>
              </a:lnSpc>
              <a:spcBef>
                <a:spcPts val="1200"/>
              </a:spcBef>
            </a:pPr>
            <a:r>
              <a:rPr lang="en-US" b="1" dirty="0">
                <a:solidFill>
                  <a:schemeClr val="bg1">
                    <a:lumMod val="95000"/>
                  </a:schemeClr>
                </a:solidFill>
                <a:effectLst>
                  <a:outerShdw blurRad="50800" dist="50800" dir="5400000" algn="ctr" rotWithShape="0">
                    <a:schemeClr val="tx1"/>
                  </a:outerShdw>
                </a:effectLst>
              </a:rPr>
              <a:t>Communications Challenges</a:t>
            </a:r>
          </a:p>
          <a:p>
            <a:pPr>
              <a:lnSpc>
                <a:spcPct val="100000"/>
              </a:lnSpc>
              <a:spcBef>
                <a:spcPts val="1200"/>
              </a:spcBef>
            </a:pPr>
            <a:r>
              <a:rPr lang="en-US" b="1" dirty="0">
                <a:solidFill>
                  <a:schemeClr val="bg1">
                    <a:lumMod val="95000"/>
                  </a:schemeClr>
                </a:solidFill>
                <a:effectLst>
                  <a:outerShdw blurRad="50800" dist="50800" dir="5400000" algn="ctr" rotWithShape="0">
                    <a:schemeClr val="tx1"/>
                  </a:outerShdw>
                </a:effectLst>
              </a:rPr>
              <a:t>Strategies for Effective Communications</a:t>
            </a:r>
          </a:p>
          <a:p>
            <a:pPr>
              <a:lnSpc>
                <a:spcPct val="100000"/>
              </a:lnSpc>
              <a:spcBef>
                <a:spcPts val="1200"/>
              </a:spcBef>
            </a:pPr>
            <a:r>
              <a:rPr lang="en-US" b="1" dirty="0">
                <a:solidFill>
                  <a:schemeClr val="bg1">
                    <a:lumMod val="95000"/>
                  </a:schemeClr>
                </a:solidFill>
                <a:effectLst>
                  <a:outerShdw blurRad="50800" dist="50800" dir="5400000" algn="ctr" rotWithShape="0">
                    <a:schemeClr val="tx1"/>
                  </a:outerShdw>
                </a:effectLst>
              </a:rPr>
              <a:t>Case Studies</a:t>
            </a:r>
          </a:p>
          <a:p>
            <a:pPr>
              <a:lnSpc>
                <a:spcPct val="100000"/>
              </a:lnSpc>
              <a:spcBef>
                <a:spcPts val="1200"/>
              </a:spcBef>
            </a:pPr>
            <a:r>
              <a:rPr lang="en-US" b="1" dirty="0">
                <a:solidFill>
                  <a:schemeClr val="bg1">
                    <a:lumMod val="95000"/>
                  </a:schemeClr>
                </a:solidFill>
                <a:effectLst>
                  <a:outerShdw blurRad="50800" dist="50800" dir="5400000" algn="ctr" rotWithShape="0">
                    <a:schemeClr val="tx1"/>
                  </a:outerShdw>
                </a:effectLst>
              </a:rPr>
              <a:t>Conclusions and Q&amp;A</a:t>
            </a:r>
            <a:endParaRPr lang="en-US" sz="2000" b="1" dirty="0">
              <a:solidFill>
                <a:schemeClr val="bg1">
                  <a:lumMod val="95000"/>
                </a:schemeClr>
              </a:solidFill>
              <a:effectLst>
                <a:outerShdw blurRad="50800" dist="50800" dir="5400000" algn="ctr" rotWithShape="0">
                  <a:schemeClr val="tx1"/>
                </a:outerShdw>
              </a:effectLst>
            </a:endParaRPr>
          </a:p>
        </p:txBody>
      </p:sp>
      <p:sp>
        <p:nvSpPr>
          <p:cNvPr id="3" name="Title 2">
            <a:extLst>
              <a:ext uri="{FF2B5EF4-FFF2-40B4-BE49-F238E27FC236}">
                <a16:creationId xmlns:a16="http://schemas.microsoft.com/office/drawing/2014/main" id="{6ACCD40A-51B9-60FC-AAFA-8E3153727F36}"/>
              </a:ext>
            </a:extLst>
          </p:cNvPr>
          <p:cNvSpPr>
            <a:spLocks noGrp="1"/>
          </p:cNvSpPr>
          <p:nvPr>
            <p:ph type="title"/>
          </p:nvPr>
        </p:nvSpPr>
        <p:spPr/>
        <p:txBody>
          <a:bodyPr/>
          <a:lstStyle/>
          <a:p>
            <a:r>
              <a:rPr lang="en-US" dirty="0">
                <a:solidFill>
                  <a:schemeClr val="bg1">
                    <a:lumMod val="95000"/>
                  </a:schemeClr>
                </a:solidFill>
              </a:rPr>
              <a:t>Discussion Topics</a:t>
            </a:r>
          </a:p>
        </p:txBody>
      </p:sp>
      <p:cxnSp>
        <p:nvCxnSpPr>
          <p:cNvPr id="7" name="Straight Connector 6">
            <a:extLst>
              <a:ext uri="{FF2B5EF4-FFF2-40B4-BE49-F238E27FC236}">
                <a16:creationId xmlns:a16="http://schemas.microsoft.com/office/drawing/2014/main" id="{7657FEC1-EC8E-A9F2-8862-EB18DD3B812D}"/>
              </a:ext>
            </a:extLst>
          </p:cNvPr>
          <p:cNvCxnSpPr/>
          <p:nvPr/>
        </p:nvCxnSpPr>
        <p:spPr>
          <a:xfrm>
            <a:off x="836762" y="1219200"/>
            <a:ext cx="10515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0798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0328E12-7514-04C4-7A87-96E347A0A32D}"/>
              </a:ext>
            </a:extLst>
          </p:cNvPr>
          <p:cNvSpPr>
            <a:spLocks noGrp="1"/>
          </p:cNvSpPr>
          <p:nvPr>
            <p:ph idx="1"/>
          </p:nvPr>
        </p:nvSpPr>
        <p:spPr>
          <a:xfrm>
            <a:off x="5417388" y="1600200"/>
            <a:ext cx="6372045" cy="4691332"/>
          </a:xfrm>
        </p:spPr>
        <p:txBody>
          <a:bodyPr>
            <a:normAutofit/>
          </a:bodyPr>
          <a:lstStyle/>
          <a:p>
            <a:pPr>
              <a:lnSpc>
                <a:spcPct val="100000"/>
              </a:lnSpc>
              <a:spcBef>
                <a:spcPts val="1200"/>
              </a:spcBef>
            </a:pPr>
            <a:r>
              <a:rPr lang="en-US" sz="2200" dirty="0"/>
              <a:t>Embrace technology when appropriate, but be patient when working with older generations who may not be as tech-savvy.</a:t>
            </a:r>
          </a:p>
          <a:p>
            <a:pPr>
              <a:lnSpc>
                <a:spcPct val="100000"/>
              </a:lnSpc>
              <a:spcBef>
                <a:spcPts val="1200"/>
              </a:spcBef>
            </a:pPr>
            <a:r>
              <a:rPr lang="en-US" sz="2200" dirty="0"/>
              <a:t>Offer assistance and guidance in using digital tools if needed.</a:t>
            </a:r>
          </a:p>
          <a:p>
            <a:pPr>
              <a:lnSpc>
                <a:spcPct val="100000"/>
              </a:lnSpc>
              <a:spcBef>
                <a:spcPts val="1200"/>
              </a:spcBef>
            </a:pPr>
            <a:r>
              <a:rPr lang="en-US" sz="2200" dirty="0"/>
              <a:t>Nothing is more befuddling to ALL generations is Teams and Zoom. Plan plenty of time to get your meeting up and running!</a:t>
            </a:r>
          </a:p>
        </p:txBody>
      </p:sp>
      <p:sp>
        <p:nvSpPr>
          <p:cNvPr id="3" name="Title 2">
            <a:extLst>
              <a:ext uri="{FF2B5EF4-FFF2-40B4-BE49-F238E27FC236}">
                <a16:creationId xmlns:a16="http://schemas.microsoft.com/office/drawing/2014/main" id="{73A74AEE-A0BB-2918-A5DC-A96216DE19D9}"/>
              </a:ext>
            </a:extLst>
          </p:cNvPr>
          <p:cNvSpPr>
            <a:spLocks noGrp="1"/>
          </p:cNvSpPr>
          <p:nvPr>
            <p:ph type="title"/>
          </p:nvPr>
        </p:nvSpPr>
        <p:spPr/>
        <p:txBody>
          <a:bodyPr/>
          <a:lstStyle/>
          <a:p>
            <a:r>
              <a:rPr lang="en-US" dirty="0"/>
              <a:t>Strategy 4 – Use Tech Wisely</a:t>
            </a:r>
          </a:p>
        </p:txBody>
      </p:sp>
      <p:pic>
        <p:nvPicPr>
          <p:cNvPr id="4098" name="Picture 2" descr="From &quot;the gossip&quot; to &quot;The bully,&quot; here's how to deal with the most ...">
            <a:extLst>
              <a:ext uri="{FF2B5EF4-FFF2-40B4-BE49-F238E27FC236}">
                <a16:creationId xmlns:a16="http://schemas.microsoft.com/office/drawing/2014/main" id="{7B4D9EFB-2445-1D5E-0D1D-FD6FDFBF08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54" r="19973"/>
          <a:stretch/>
        </p:blipFill>
        <p:spPr bwMode="auto">
          <a:xfrm>
            <a:off x="838200" y="1489494"/>
            <a:ext cx="4439726" cy="4509688"/>
          </a:xfrm>
          <a:prstGeom prst="rect">
            <a:avLst/>
          </a:prstGeom>
          <a:ln>
            <a:solidFill>
              <a:schemeClr val="tx1">
                <a:lumMod val="50000"/>
                <a:lumOff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565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0328E12-7514-04C4-7A87-96E347A0A32D}"/>
              </a:ext>
            </a:extLst>
          </p:cNvPr>
          <p:cNvSpPr>
            <a:spLocks noGrp="1"/>
          </p:cNvSpPr>
          <p:nvPr>
            <p:ph idx="1"/>
          </p:nvPr>
        </p:nvSpPr>
        <p:spPr>
          <a:xfrm>
            <a:off x="5877464" y="1600200"/>
            <a:ext cx="5911969" cy="4691332"/>
          </a:xfrm>
        </p:spPr>
        <p:txBody>
          <a:bodyPr>
            <a:normAutofit/>
          </a:bodyPr>
          <a:lstStyle/>
          <a:p>
            <a:pPr>
              <a:lnSpc>
                <a:spcPct val="100000"/>
              </a:lnSpc>
              <a:spcBef>
                <a:spcPts val="1200"/>
              </a:spcBef>
            </a:pPr>
            <a:r>
              <a:rPr lang="en-US" sz="2200" dirty="0"/>
              <a:t>Pay attention to nonverbal cues like body language and facial expressions, which can convey messages beyond words.</a:t>
            </a:r>
          </a:p>
          <a:p>
            <a:pPr>
              <a:lnSpc>
                <a:spcPct val="100000"/>
              </a:lnSpc>
              <a:spcBef>
                <a:spcPts val="1200"/>
              </a:spcBef>
            </a:pPr>
            <a:r>
              <a:rPr lang="en-US" sz="2200" dirty="0"/>
              <a:t>Ensure your nonverbal communication aligns with your intended message.</a:t>
            </a:r>
          </a:p>
          <a:p>
            <a:pPr>
              <a:lnSpc>
                <a:spcPct val="100000"/>
              </a:lnSpc>
              <a:spcBef>
                <a:spcPts val="1200"/>
              </a:spcBef>
            </a:pPr>
            <a:r>
              <a:rPr lang="en-US" sz="2200" dirty="0"/>
              <a:t>Arms crossed, leaning back, face wrinkle, brow raise .  . .all tell you something</a:t>
            </a:r>
          </a:p>
        </p:txBody>
      </p:sp>
      <p:sp>
        <p:nvSpPr>
          <p:cNvPr id="3" name="Title 2">
            <a:extLst>
              <a:ext uri="{FF2B5EF4-FFF2-40B4-BE49-F238E27FC236}">
                <a16:creationId xmlns:a16="http://schemas.microsoft.com/office/drawing/2014/main" id="{73A74AEE-A0BB-2918-A5DC-A96216DE19D9}"/>
              </a:ext>
            </a:extLst>
          </p:cNvPr>
          <p:cNvSpPr>
            <a:spLocks noGrp="1"/>
          </p:cNvSpPr>
          <p:nvPr>
            <p:ph type="title"/>
          </p:nvPr>
        </p:nvSpPr>
        <p:spPr/>
        <p:txBody>
          <a:bodyPr/>
          <a:lstStyle/>
          <a:p>
            <a:r>
              <a:rPr lang="en-US" dirty="0"/>
              <a:t>Strategy 5 – Watch for Non-Verbal Clues</a:t>
            </a:r>
          </a:p>
        </p:txBody>
      </p:sp>
      <p:pic>
        <p:nvPicPr>
          <p:cNvPr id="5122" name="Picture 2" descr="WHEN IN DOUBT - Dickstein Real Estate Services : Dickstein Real Estate ...">
            <a:extLst>
              <a:ext uri="{FF2B5EF4-FFF2-40B4-BE49-F238E27FC236}">
                <a16:creationId xmlns:a16="http://schemas.microsoft.com/office/drawing/2014/main" id="{4A42F4D8-1ACD-40AE-5E4D-2E990F1BFF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38"/>
          <a:stretch/>
        </p:blipFill>
        <p:spPr bwMode="auto">
          <a:xfrm>
            <a:off x="575093" y="1738223"/>
            <a:ext cx="5158597" cy="4095964"/>
          </a:xfrm>
          <a:prstGeom prst="rect">
            <a:avLst/>
          </a:prstGeom>
          <a:ln>
            <a:solidFill>
              <a:schemeClr val="tx1">
                <a:lumMod val="50000"/>
                <a:lumOff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258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57FCC8-99B3-EB49-5ADE-B0F77BB1C2DC}"/>
              </a:ext>
            </a:extLst>
          </p:cNvPr>
          <p:cNvSpPr>
            <a:spLocks noGrp="1"/>
          </p:cNvSpPr>
          <p:nvPr>
            <p:ph type="title"/>
          </p:nvPr>
        </p:nvSpPr>
        <p:spPr/>
        <p:txBody>
          <a:bodyPr/>
          <a:lstStyle/>
          <a:p>
            <a:r>
              <a:rPr lang="en-US" dirty="0"/>
              <a:t>In Summary . . . </a:t>
            </a:r>
          </a:p>
        </p:txBody>
      </p:sp>
      <p:pic>
        <p:nvPicPr>
          <p:cNvPr id="3074" name="Picture 2" descr="Winding Road On A White Isolated Background Stock Illustration - Download  Image Now - Road, Winding Road, Road Map - iStock">
            <a:extLst>
              <a:ext uri="{FF2B5EF4-FFF2-40B4-BE49-F238E27FC236}">
                <a16:creationId xmlns:a16="http://schemas.microsoft.com/office/drawing/2014/main" id="{C3209313-67A7-8EB1-3C15-6056192C1C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822" b="6802"/>
          <a:stretch/>
        </p:blipFill>
        <p:spPr bwMode="auto">
          <a:xfrm>
            <a:off x="2022475" y="1936750"/>
            <a:ext cx="8147050" cy="32766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75290549-4F26-C60B-7B5F-3B0E56594505}"/>
              </a:ext>
            </a:extLst>
          </p:cNvPr>
          <p:cNvSpPr/>
          <p:nvPr/>
        </p:nvSpPr>
        <p:spPr>
          <a:xfrm>
            <a:off x="695325" y="2946400"/>
            <a:ext cx="1416050" cy="1409700"/>
          </a:xfrm>
          <a:prstGeom prst="ellipse">
            <a:avLst/>
          </a:prstGeom>
          <a:solidFill>
            <a:srgbClr val="00B050"/>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rPr>
              <a:t>Referral</a:t>
            </a:r>
          </a:p>
        </p:txBody>
      </p:sp>
      <p:sp>
        <p:nvSpPr>
          <p:cNvPr id="5" name="Oval 4">
            <a:extLst>
              <a:ext uri="{FF2B5EF4-FFF2-40B4-BE49-F238E27FC236}">
                <a16:creationId xmlns:a16="http://schemas.microsoft.com/office/drawing/2014/main" id="{E9E5F81E-E65B-C529-AA01-A4A4D28C3DD4}"/>
              </a:ext>
            </a:extLst>
          </p:cNvPr>
          <p:cNvSpPr/>
          <p:nvPr/>
        </p:nvSpPr>
        <p:spPr>
          <a:xfrm>
            <a:off x="10017125" y="3606800"/>
            <a:ext cx="1416050" cy="1409700"/>
          </a:xfrm>
          <a:prstGeom prst="ellipse">
            <a:avLst/>
          </a:prstGeom>
          <a:solidFill>
            <a:srgbClr val="00B050"/>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rPr>
              <a:t>Close</a:t>
            </a:r>
          </a:p>
        </p:txBody>
      </p:sp>
      <p:sp>
        <p:nvSpPr>
          <p:cNvPr id="6" name="TextBox 5">
            <a:extLst>
              <a:ext uri="{FF2B5EF4-FFF2-40B4-BE49-F238E27FC236}">
                <a16:creationId xmlns:a16="http://schemas.microsoft.com/office/drawing/2014/main" id="{4C81CCB8-B980-4904-E351-F57A398F332B}"/>
              </a:ext>
            </a:extLst>
          </p:cNvPr>
          <p:cNvSpPr txBox="1"/>
          <p:nvPr/>
        </p:nvSpPr>
        <p:spPr>
          <a:xfrm>
            <a:off x="1689101" y="1701939"/>
            <a:ext cx="4108450" cy="707886"/>
          </a:xfrm>
          <a:prstGeom prst="rect">
            <a:avLst/>
          </a:prstGeom>
          <a:noFill/>
        </p:spPr>
        <p:txBody>
          <a:bodyPr wrap="square" rtlCol="0">
            <a:spAutoFit/>
          </a:bodyPr>
          <a:lstStyle/>
          <a:p>
            <a:pPr algn="l"/>
            <a:r>
              <a:rPr lang="en-US" sz="2000" b="1" dirty="0">
                <a:latin typeface="Segoe UI" panose="020B0502040204020203" pitchFamily="34" charset="0"/>
                <a:cs typeface="Segoe UI" panose="020B0502040204020203" pitchFamily="34" charset="0"/>
              </a:rPr>
              <a:t>The path from referral to close is hard enough to navigate . . .</a:t>
            </a:r>
          </a:p>
        </p:txBody>
      </p:sp>
      <p:sp>
        <p:nvSpPr>
          <p:cNvPr id="7" name="TextBox 6">
            <a:extLst>
              <a:ext uri="{FF2B5EF4-FFF2-40B4-BE49-F238E27FC236}">
                <a16:creationId xmlns:a16="http://schemas.microsoft.com/office/drawing/2014/main" id="{25CC4030-937A-C0B7-35D9-C90B743D9B49}"/>
              </a:ext>
            </a:extLst>
          </p:cNvPr>
          <p:cNvSpPr txBox="1"/>
          <p:nvPr/>
        </p:nvSpPr>
        <p:spPr>
          <a:xfrm>
            <a:off x="4089400" y="5375414"/>
            <a:ext cx="6235701" cy="707886"/>
          </a:xfrm>
          <a:prstGeom prst="rect">
            <a:avLst/>
          </a:prstGeom>
          <a:noFill/>
        </p:spPr>
        <p:txBody>
          <a:bodyPr wrap="square" rtlCol="0">
            <a:spAutoFit/>
          </a:bodyPr>
          <a:lstStyle/>
          <a:p>
            <a:pPr algn="r"/>
            <a:r>
              <a:rPr lang="en-US" sz="2000" b="1" dirty="0">
                <a:latin typeface="Segoe UI" panose="020B0502040204020203" pitchFamily="34" charset="0"/>
                <a:cs typeface="Segoe UI" panose="020B0502040204020203" pitchFamily="34" charset="0"/>
              </a:rPr>
              <a:t>Improving your cross-generation communications skills can help ease the journey</a:t>
            </a:r>
          </a:p>
        </p:txBody>
      </p:sp>
    </p:spTree>
    <p:extLst>
      <p:ext uri="{BB962C8B-B14F-4D97-AF65-F5344CB8AC3E}">
        <p14:creationId xmlns:p14="http://schemas.microsoft.com/office/powerpoint/2010/main" val="1358256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See the source image">
            <a:extLst>
              <a:ext uri="{FF2B5EF4-FFF2-40B4-BE49-F238E27FC236}">
                <a16:creationId xmlns:a16="http://schemas.microsoft.com/office/drawing/2014/main" id="{09DFDCFE-0398-50F7-B1C1-8450588A33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00"/>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601C7384-AB77-54E6-B7DE-6FFBF73890C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Discuss</a:t>
            </a:r>
          </a:p>
        </p:txBody>
      </p:sp>
      <p:sp>
        <p:nvSpPr>
          <p:cNvPr id="2059" name="Rectangle 205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061" name="Rectangle 206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93348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DDE15A-3EF8-0F8B-BDAE-9BB8A0AD7149}"/>
              </a:ext>
            </a:extLst>
          </p:cNvPr>
          <p:cNvSpPr>
            <a:spLocks noGrp="1"/>
          </p:cNvSpPr>
          <p:nvPr>
            <p:ph idx="1"/>
          </p:nvPr>
        </p:nvSpPr>
        <p:spPr>
          <a:xfrm>
            <a:off x="836761" y="1600200"/>
            <a:ext cx="6144883" cy="4582064"/>
          </a:xfrm>
        </p:spPr>
        <p:txBody>
          <a:bodyPr>
            <a:normAutofit/>
          </a:bodyPr>
          <a:lstStyle/>
          <a:p>
            <a:pPr>
              <a:lnSpc>
                <a:spcPct val="100000"/>
              </a:lnSpc>
              <a:spcAft>
                <a:spcPts val="600"/>
              </a:spcAft>
            </a:pPr>
            <a:r>
              <a:rPr lang="en-US" dirty="0"/>
              <a:t>What are generational communications styles?</a:t>
            </a:r>
          </a:p>
          <a:p>
            <a:pPr>
              <a:lnSpc>
                <a:spcPct val="100000"/>
              </a:lnSpc>
              <a:spcAft>
                <a:spcPts val="600"/>
              </a:spcAft>
            </a:pPr>
            <a:r>
              <a:rPr lang="en-US" dirty="0"/>
              <a:t>Each generation is heavily influenced by personal, cultural, social and psychological factors that affect their behavior and impact when, where, why and how they need to adapt and receive information.</a:t>
            </a:r>
          </a:p>
          <a:p>
            <a:pPr>
              <a:lnSpc>
                <a:spcPct val="100000"/>
              </a:lnSpc>
              <a:spcAft>
                <a:spcPts val="600"/>
              </a:spcAft>
            </a:pPr>
            <a:r>
              <a:rPr lang="en-US" dirty="0"/>
              <a:t>Differences are along more dimensions than you may think</a:t>
            </a:r>
          </a:p>
        </p:txBody>
      </p:sp>
      <p:sp>
        <p:nvSpPr>
          <p:cNvPr id="3" name="Title 2">
            <a:extLst>
              <a:ext uri="{FF2B5EF4-FFF2-40B4-BE49-F238E27FC236}">
                <a16:creationId xmlns:a16="http://schemas.microsoft.com/office/drawing/2014/main" id="{6980B306-EC37-0B3E-57E4-2B26FFFADA21}"/>
              </a:ext>
            </a:extLst>
          </p:cNvPr>
          <p:cNvSpPr>
            <a:spLocks noGrp="1"/>
          </p:cNvSpPr>
          <p:nvPr>
            <p:ph type="title"/>
          </p:nvPr>
        </p:nvSpPr>
        <p:spPr/>
        <p:txBody>
          <a:bodyPr/>
          <a:lstStyle/>
          <a:p>
            <a:r>
              <a:rPr lang="en-US" dirty="0"/>
              <a:t>Generational Communication Styles</a:t>
            </a:r>
          </a:p>
        </p:txBody>
      </p:sp>
      <p:pic>
        <p:nvPicPr>
          <p:cNvPr id="2050" name="Picture 2" descr="Funny example of how the language of technology has influenced/impacted ...">
            <a:extLst>
              <a:ext uri="{FF2B5EF4-FFF2-40B4-BE49-F238E27FC236}">
                <a16:creationId xmlns:a16="http://schemas.microsoft.com/office/drawing/2014/main" id="{EBA3FAFB-B877-05AD-170E-D40431361F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33" t="1643" r="2355" b="4241"/>
          <a:stretch/>
        </p:blipFill>
        <p:spPr bwMode="auto">
          <a:xfrm>
            <a:off x="7447473" y="1489495"/>
            <a:ext cx="3812875" cy="5025139"/>
          </a:xfrm>
          <a:prstGeom prst="rect">
            <a:avLst/>
          </a:prstGeom>
          <a:noFill/>
          <a:ln>
            <a:solidFill>
              <a:schemeClr val="tx1">
                <a:lumMod val="65000"/>
                <a:lumOff val="3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330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EA7CA4-4BE5-79C0-DC61-9F174A3087A9}"/>
              </a:ext>
            </a:extLst>
          </p:cNvPr>
          <p:cNvSpPr/>
          <p:nvPr/>
        </p:nvSpPr>
        <p:spPr>
          <a:xfrm>
            <a:off x="0" y="5859658"/>
            <a:ext cx="12192000" cy="10033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3" name="Rectangle 1032">
            <a:extLst>
              <a:ext uri="{FF2B5EF4-FFF2-40B4-BE49-F238E27FC236}">
                <a16:creationId xmlns:a16="http://schemas.microsoft.com/office/drawing/2014/main" id="{56D13087-C214-19ED-E378-10D6483E127E}"/>
              </a:ext>
            </a:extLst>
          </p:cNvPr>
          <p:cNvSpPr/>
          <p:nvPr/>
        </p:nvSpPr>
        <p:spPr>
          <a:xfrm>
            <a:off x="2217604" y="2944483"/>
            <a:ext cx="1127475" cy="3283789"/>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2" name="Rectangle 1031">
            <a:extLst>
              <a:ext uri="{FF2B5EF4-FFF2-40B4-BE49-F238E27FC236}">
                <a16:creationId xmlns:a16="http://schemas.microsoft.com/office/drawing/2014/main" id="{D0755037-E4FE-1C92-F7E0-480BFD17597F}"/>
              </a:ext>
            </a:extLst>
          </p:cNvPr>
          <p:cNvSpPr/>
          <p:nvPr/>
        </p:nvSpPr>
        <p:spPr>
          <a:xfrm>
            <a:off x="4171720" y="2944483"/>
            <a:ext cx="1127475" cy="3283789"/>
          </a:xfrm>
          <a:prstGeom prst="rect">
            <a:avLst/>
          </a:prstGeom>
          <a:solidFill>
            <a:srgbClr val="00C4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1" name="Rectangle 1030">
            <a:extLst>
              <a:ext uri="{FF2B5EF4-FFF2-40B4-BE49-F238E27FC236}">
                <a16:creationId xmlns:a16="http://schemas.microsoft.com/office/drawing/2014/main" id="{C1B8DF2F-6B15-E5C2-4814-950A682F6FDB}"/>
              </a:ext>
            </a:extLst>
          </p:cNvPr>
          <p:cNvSpPr/>
          <p:nvPr/>
        </p:nvSpPr>
        <p:spPr>
          <a:xfrm>
            <a:off x="6179993" y="2944483"/>
            <a:ext cx="1127475" cy="3283789"/>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0" name="Rectangle 1029">
            <a:extLst>
              <a:ext uri="{FF2B5EF4-FFF2-40B4-BE49-F238E27FC236}">
                <a16:creationId xmlns:a16="http://schemas.microsoft.com/office/drawing/2014/main" id="{F366410B-496E-0668-14B7-F2E510BBACA6}"/>
              </a:ext>
            </a:extLst>
          </p:cNvPr>
          <p:cNvSpPr/>
          <p:nvPr/>
        </p:nvSpPr>
        <p:spPr>
          <a:xfrm>
            <a:off x="8188266" y="2944483"/>
            <a:ext cx="1127475" cy="3283789"/>
          </a:xfrm>
          <a:prstGeom prst="rect">
            <a:avLst/>
          </a:prstGeom>
          <a:solidFill>
            <a:srgbClr val="00264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9" name="Rectangle 1028">
            <a:extLst>
              <a:ext uri="{FF2B5EF4-FFF2-40B4-BE49-F238E27FC236}">
                <a16:creationId xmlns:a16="http://schemas.microsoft.com/office/drawing/2014/main" id="{91BE20E6-737B-003A-475A-72123E2DAA18}"/>
              </a:ext>
            </a:extLst>
          </p:cNvPr>
          <p:cNvSpPr/>
          <p:nvPr/>
        </p:nvSpPr>
        <p:spPr>
          <a:xfrm>
            <a:off x="10133451" y="2944483"/>
            <a:ext cx="1127475" cy="3283789"/>
          </a:xfrm>
          <a:prstGeom prst="rect">
            <a:avLst/>
          </a:prstGeom>
          <a:solidFill>
            <a:srgbClr val="FF993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itle 2">
            <a:extLst>
              <a:ext uri="{FF2B5EF4-FFF2-40B4-BE49-F238E27FC236}">
                <a16:creationId xmlns:a16="http://schemas.microsoft.com/office/drawing/2014/main" id="{DB0C0B86-DA2D-ACB5-234B-308052C64974}"/>
              </a:ext>
            </a:extLst>
          </p:cNvPr>
          <p:cNvSpPr>
            <a:spLocks noGrp="1"/>
          </p:cNvSpPr>
          <p:nvPr>
            <p:ph type="title"/>
          </p:nvPr>
        </p:nvSpPr>
        <p:spPr/>
        <p:txBody>
          <a:bodyPr/>
          <a:lstStyle/>
          <a:p>
            <a:r>
              <a:rPr lang="en-US" dirty="0"/>
              <a:t>The Five Generations in Play Today</a:t>
            </a:r>
          </a:p>
        </p:txBody>
      </p:sp>
      <p:sp>
        <p:nvSpPr>
          <p:cNvPr id="2" name="Rectangle 1">
            <a:extLst>
              <a:ext uri="{FF2B5EF4-FFF2-40B4-BE49-F238E27FC236}">
                <a16:creationId xmlns:a16="http://schemas.microsoft.com/office/drawing/2014/main" id="{54A7B335-124A-AACF-B153-634F47E490F3}"/>
              </a:ext>
            </a:extLst>
          </p:cNvPr>
          <p:cNvSpPr/>
          <p:nvPr/>
        </p:nvSpPr>
        <p:spPr>
          <a:xfrm>
            <a:off x="1869057" y="1499799"/>
            <a:ext cx="1817298" cy="1666441"/>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latin typeface="Segoe UI" panose="020B0502040204020203" pitchFamily="34" charset="0"/>
                <a:cs typeface="Segoe UI" panose="020B0502040204020203" pitchFamily="34" charset="0"/>
              </a:rPr>
              <a:t>Maturists</a:t>
            </a:r>
          </a:p>
          <a:p>
            <a:r>
              <a:rPr lang="en-US" sz="1050" dirty="0">
                <a:solidFill>
                  <a:schemeClr val="tx1"/>
                </a:solidFill>
                <a:latin typeface="Segoe UI" panose="020B0502040204020203" pitchFamily="34" charset="0"/>
                <a:cs typeface="Segoe UI" panose="020B0502040204020203" pitchFamily="34" charset="0"/>
              </a:rPr>
              <a:t>(pre-1945)</a:t>
            </a:r>
          </a:p>
          <a:p>
            <a:pPr>
              <a:spcBef>
                <a:spcPts val="600"/>
              </a:spcBef>
            </a:pPr>
            <a:r>
              <a:rPr lang="en-US" sz="1100" dirty="0">
                <a:solidFill>
                  <a:schemeClr val="tx1"/>
                </a:solidFill>
                <a:latin typeface="Segoe UI" panose="020B0502040204020203" pitchFamily="34" charset="0"/>
                <a:cs typeface="Segoe UI" panose="020B0502040204020203" pitchFamily="34" charset="0"/>
              </a:rPr>
              <a:t>Wartime </a:t>
            </a:r>
          </a:p>
          <a:p>
            <a:r>
              <a:rPr lang="en-US" sz="1100" dirty="0">
                <a:solidFill>
                  <a:schemeClr val="tx1"/>
                </a:solidFill>
                <a:latin typeface="Segoe UI" panose="020B0502040204020203" pitchFamily="34" charset="0"/>
                <a:cs typeface="Segoe UI" panose="020B0502040204020203" pitchFamily="34" charset="0"/>
              </a:rPr>
              <a:t>rationing</a:t>
            </a:r>
          </a:p>
          <a:p>
            <a:r>
              <a:rPr lang="en-US" sz="1100" dirty="0">
                <a:solidFill>
                  <a:schemeClr val="tx1"/>
                </a:solidFill>
                <a:latin typeface="Segoe UI" panose="020B0502040204020203" pitchFamily="34" charset="0"/>
                <a:cs typeface="Segoe UI" panose="020B0502040204020203" pitchFamily="34" charset="0"/>
              </a:rPr>
              <a:t>Rock’n’roll</a:t>
            </a:r>
          </a:p>
          <a:p>
            <a:r>
              <a:rPr lang="en-US" sz="1100" dirty="0">
                <a:solidFill>
                  <a:schemeClr val="tx1"/>
                </a:solidFill>
                <a:latin typeface="Segoe UI" panose="020B0502040204020203" pitchFamily="34" charset="0"/>
                <a:cs typeface="Segoe UI" panose="020B0502040204020203" pitchFamily="34" charset="0"/>
              </a:rPr>
              <a:t>Nuclear families</a:t>
            </a:r>
          </a:p>
          <a:p>
            <a:r>
              <a:rPr lang="en-US" sz="1100" dirty="0">
                <a:solidFill>
                  <a:schemeClr val="tx1"/>
                </a:solidFill>
                <a:latin typeface="Segoe UI" panose="020B0502040204020203" pitchFamily="34" charset="0"/>
                <a:cs typeface="Segoe UI" panose="020B0502040204020203" pitchFamily="34" charset="0"/>
              </a:rPr>
              <a:t>Defined gender roles, particularly for women</a:t>
            </a:r>
          </a:p>
        </p:txBody>
      </p:sp>
      <p:sp>
        <p:nvSpPr>
          <p:cNvPr id="10" name="Rectangle 9">
            <a:extLst>
              <a:ext uri="{FF2B5EF4-FFF2-40B4-BE49-F238E27FC236}">
                <a16:creationId xmlns:a16="http://schemas.microsoft.com/office/drawing/2014/main" id="{5D7E8CFE-4253-C683-8A78-99FE68C8CD1A}"/>
              </a:ext>
            </a:extLst>
          </p:cNvPr>
          <p:cNvSpPr/>
          <p:nvPr/>
        </p:nvSpPr>
        <p:spPr>
          <a:xfrm>
            <a:off x="3853132" y="1499799"/>
            <a:ext cx="1817298" cy="1666441"/>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latin typeface="Segoe UI" panose="020B0502040204020203" pitchFamily="34" charset="0"/>
                <a:cs typeface="Segoe UI" panose="020B0502040204020203" pitchFamily="34" charset="0"/>
              </a:rPr>
              <a:t>Baby </a:t>
            </a:r>
          </a:p>
          <a:p>
            <a:r>
              <a:rPr lang="en-US" sz="1200" b="1" dirty="0">
                <a:solidFill>
                  <a:schemeClr val="tx1"/>
                </a:solidFill>
                <a:latin typeface="Segoe UI" panose="020B0502040204020203" pitchFamily="34" charset="0"/>
                <a:cs typeface="Segoe UI" panose="020B0502040204020203" pitchFamily="34" charset="0"/>
              </a:rPr>
              <a:t>Boomers</a:t>
            </a:r>
          </a:p>
          <a:p>
            <a:r>
              <a:rPr lang="en-US" sz="1050" dirty="0">
                <a:solidFill>
                  <a:schemeClr val="tx1"/>
                </a:solidFill>
                <a:latin typeface="Segoe UI" panose="020B0502040204020203" pitchFamily="34" charset="0"/>
                <a:cs typeface="Segoe UI" panose="020B0502040204020203" pitchFamily="34" charset="0"/>
              </a:rPr>
              <a:t>(1945-1960)</a:t>
            </a:r>
          </a:p>
          <a:p>
            <a:pPr>
              <a:spcBef>
                <a:spcPts val="600"/>
              </a:spcBef>
            </a:pPr>
            <a:r>
              <a:rPr lang="en-US" sz="1050" dirty="0">
                <a:solidFill>
                  <a:schemeClr val="tx1"/>
                </a:solidFill>
                <a:latin typeface="Segoe UI" panose="020B0502040204020203" pitchFamily="34" charset="0"/>
                <a:cs typeface="Segoe UI" panose="020B0502040204020203" pitchFamily="34" charset="0"/>
              </a:rPr>
              <a:t>Cold war</a:t>
            </a:r>
          </a:p>
          <a:p>
            <a:r>
              <a:rPr lang="en-US" sz="1050" dirty="0">
                <a:solidFill>
                  <a:schemeClr val="tx1"/>
                </a:solidFill>
                <a:latin typeface="Segoe UI" panose="020B0502040204020203" pitchFamily="34" charset="0"/>
                <a:cs typeface="Segoe UI" panose="020B0502040204020203" pitchFamily="34" charset="0"/>
              </a:rPr>
              <a:t>Swinging Sixties</a:t>
            </a:r>
          </a:p>
          <a:p>
            <a:r>
              <a:rPr lang="en-US" sz="1050" dirty="0">
                <a:solidFill>
                  <a:schemeClr val="tx1"/>
                </a:solidFill>
                <a:latin typeface="Segoe UI" panose="020B0502040204020203" pitchFamily="34" charset="0"/>
                <a:cs typeface="Segoe UI" panose="020B0502040204020203" pitchFamily="34" charset="0"/>
              </a:rPr>
              <a:t>Moon landings</a:t>
            </a:r>
          </a:p>
          <a:p>
            <a:r>
              <a:rPr lang="en-US" sz="1050" dirty="0">
                <a:solidFill>
                  <a:schemeClr val="tx1"/>
                </a:solidFill>
                <a:latin typeface="Segoe UI" panose="020B0502040204020203" pitchFamily="34" charset="0"/>
                <a:cs typeface="Segoe UI" panose="020B0502040204020203" pitchFamily="34" charset="0"/>
              </a:rPr>
              <a:t>Youth culture</a:t>
            </a:r>
          </a:p>
          <a:p>
            <a:r>
              <a:rPr lang="en-US" sz="1050" dirty="0">
                <a:solidFill>
                  <a:schemeClr val="tx1"/>
                </a:solidFill>
                <a:latin typeface="Segoe UI" panose="020B0502040204020203" pitchFamily="34" charset="0"/>
                <a:cs typeface="Segoe UI" panose="020B0502040204020203" pitchFamily="34" charset="0"/>
              </a:rPr>
              <a:t>Woodstock</a:t>
            </a:r>
          </a:p>
          <a:p>
            <a:r>
              <a:rPr lang="en-US" sz="1050" dirty="0">
                <a:solidFill>
                  <a:schemeClr val="tx1"/>
                </a:solidFill>
                <a:latin typeface="Segoe UI" panose="020B0502040204020203" pitchFamily="34" charset="0"/>
                <a:cs typeface="Segoe UI" panose="020B0502040204020203" pitchFamily="34" charset="0"/>
              </a:rPr>
              <a:t>Family Oriented</a:t>
            </a:r>
            <a:endParaRPr lang="en-US" sz="1200" dirty="0">
              <a:solidFill>
                <a:schemeClr val="tx1"/>
              </a:solidFill>
              <a:latin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8DF88C76-4FAE-E717-E584-E8DE1CC52E50}"/>
              </a:ext>
            </a:extLst>
          </p:cNvPr>
          <p:cNvSpPr/>
          <p:nvPr/>
        </p:nvSpPr>
        <p:spPr>
          <a:xfrm>
            <a:off x="5837206" y="1499799"/>
            <a:ext cx="1817298" cy="1666441"/>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latin typeface="Segoe UI" panose="020B0502040204020203" pitchFamily="34" charset="0"/>
                <a:cs typeface="Segoe UI" panose="020B0502040204020203" pitchFamily="34" charset="0"/>
              </a:rPr>
              <a:t>Gen X</a:t>
            </a:r>
          </a:p>
          <a:p>
            <a:r>
              <a:rPr lang="en-US" sz="1050" dirty="0">
                <a:solidFill>
                  <a:schemeClr val="tx1"/>
                </a:solidFill>
                <a:latin typeface="Segoe UI" panose="020B0502040204020203" pitchFamily="34" charset="0"/>
                <a:cs typeface="Segoe UI" panose="020B0502040204020203" pitchFamily="34" charset="0"/>
              </a:rPr>
              <a:t>(1961-1980)</a:t>
            </a:r>
          </a:p>
          <a:p>
            <a:pPr>
              <a:spcBef>
                <a:spcPts val="600"/>
              </a:spcBef>
            </a:pPr>
            <a:r>
              <a:rPr lang="en-US" sz="1050" dirty="0">
                <a:solidFill>
                  <a:schemeClr val="tx1"/>
                </a:solidFill>
                <a:latin typeface="Segoe UI" panose="020B0502040204020203" pitchFamily="34" charset="0"/>
                <a:cs typeface="Segoe UI" panose="020B0502040204020203" pitchFamily="34" charset="0"/>
              </a:rPr>
              <a:t>Fall of Berlin </a:t>
            </a:r>
          </a:p>
          <a:p>
            <a:r>
              <a:rPr lang="en-US" sz="1050" dirty="0">
                <a:solidFill>
                  <a:schemeClr val="tx1"/>
                </a:solidFill>
                <a:latin typeface="Segoe UI" panose="020B0502040204020203" pitchFamily="34" charset="0"/>
                <a:cs typeface="Segoe UI" panose="020B0502040204020203" pitchFamily="34" charset="0"/>
              </a:rPr>
              <a:t>Wall</a:t>
            </a:r>
          </a:p>
          <a:p>
            <a:r>
              <a:rPr lang="en-US" sz="1050" dirty="0">
                <a:solidFill>
                  <a:schemeClr val="tx1"/>
                </a:solidFill>
                <a:latin typeface="Segoe UI" panose="020B0502040204020203" pitchFamily="34" charset="0"/>
                <a:cs typeface="Segoe UI" panose="020B0502040204020203" pitchFamily="34" charset="0"/>
              </a:rPr>
              <a:t>Reagan/</a:t>
            </a:r>
          </a:p>
          <a:p>
            <a:r>
              <a:rPr lang="en-US" sz="1050" dirty="0">
                <a:solidFill>
                  <a:schemeClr val="tx1"/>
                </a:solidFill>
                <a:latin typeface="Segoe UI" panose="020B0502040204020203" pitchFamily="34" charset="0"/>
                <a:cs typeface="Segoe UI" panose="020B0502040204020203" pitchFamily="34" charset="0"/>
              </a:rPr>
              <a:t>Gorbachev/ Thatcherism</a:t>
            </a:r>
          </a:p>
          <a:p>
            <a:r>
              <a:rPr lang="en-US" sz="1050" dirty="0">
                <a:solidFill>
                  <a:schemeClr val="tx1"/>
                </a:solidFill>
                <a:latin typeface="Segoe UI" panose="020B0502040204020203" pitchFamily="34" charset="0"/>
                <a:cs typeface="Segoe UI" panose="020B0502040204020203" pitchFamily="34" charset="0"/>
              </a:rPr>
              <a:t>Live Aid</a:t>
            </a:r>
          </a:p>
          <a:p>
            <a:r>
              <a:rPr lang="en-US" sz="1050" dirty="0">
                <a:solidFill>
                  <a:schemeClr val="tx1"/>
                </a:solidFill>
                <a:latin typeface="Segoe UI" panose="020B0502040204020203" pitchFamily="34" charset="0"/>
                <a:cs typeface="Segoe UI" panose="020B0502040204020203" pitchFamily="34" charset="0"/>
              </a:rPr>
              <a:t>Early mobile tech</a:t>
            </a:r>
          </a:p>
          <a:p>
            <a:r>
              <a:rPr lang="en-US" sz="1050" dirty="0">
                <a:solidFill>
                  <a:schemeClr val="tx1"/>
                </a:solidFill>
                <a:latin typeface="Segoe UI" panose="020B0502040204020203" pitchFamily="34" charset="0"/>
                <a:cs typeface="Segoe UI" panose="020B0502040204020203" pitchFamily="34" charset="0"/>
              </a:rPr>
              <a:t>Divorce rate rises</a:t>
            </a:r>
            <a:endParaRPr lang="en-US" sz="1200" dirty="0">
              <a:solidFill>
                <a:schemeClr val="tx1"/>
              </a:solidFill>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BC2F7E0A-92F5-9037-066C-B16ACA80BB36}"/>
              </a:ext>
            </a:extLst>
          </p:cNvPr>
          <p:cNvSpPr/>
          <p:nvPr/>
        </p:nvSpPr>
        <p:spPr>
          <a:xfrm>
            <a:off x="7821280" y="1499799"/>
            <a:ext cx="1817298" cy="1666441"/>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latin typeface="Segoe UI" panose="020B0502040204020203" pitchFamily="34" charset="0"/>
                <a:cs typeface="Segoe UI" panose="020B0502040204020203" pitchFamily="34" charset="0"/>
              </a:rPr>
              <a:t>Millennials</a:t>
            </a:r>
          </a:p>
          <a:p>
            <a:r>
              <a:rPr lang="en-US" sz="1050" dirty="0">
                <a:solidFill>
                  <a:schemeClr val="tx1"/>
                </a:solidFill>
                <a:latin typeface="Segoe UI" panose="020B0502040204020203" pitchFamily="34" charset="0"/>
                <a:cs typeface="Segoe UI" panose="020B0502040204020203" pitchFamily="34" charset="0"/>
              </a:rPr>
              <a:t>(1981-1995)</a:t>
            </a:r>
          </a:p>
          <a:p>
            <a:pPr>
              <a:spcBef>
                <a:spcPts val="600"/>
              </a:spcBef>
            </a:pPr>
            <a:r>
              <a:rPr lang="en-US" sz="1100" dirty="0">
                <a:solidFill>
                  <a:schemeClr val="tx1"/>
                </a:solidFill>
                <a:latin typeface="Segoe UI" panose="020B0502040204020203" pitchFamily="34" charset="0"/>
                <a:cs typeface="Segoe UI" panose="020B0502040204020203" pitchFamily="34" charset="0"/>
              </a:rPr>
              <a:t>9/11 terrorist’ </a:t>
            </a:r>
          </a:p>
          <a:p>
            <a:r>
              <a:rPr lang="en-US" sz="1100" dirty="0">
                <a:solidFill>
                  <a:schemeClr val="tx1"/>
                </a:solidFill>
                <a:latin typeface="Segoe UI" panose="020B0502040204020203" pitchFamily="34" charset="0"/>
                <a:cs typeface="Segoe UI" panose="020B0502040204020203" pitchFamily="34" charset="0"/>
              </a:rPr>
              <a:t>attacks</a:t>
            </a:r>
          </a:p>
          <a:p>
            <a:r>
              <a:rPr lang="en-US" sz="1100" dirty="0">
                <a:solidFill>
                  <a:schemeClr val="tx1"/>
                </a:solidFill>
                <a:latin typeface="Segoe UI" panose="020B0502040204020203" pitchFamily="34" charset="0"/>
                <a:cs typeface="Segoe UI" panose="020B0502040204020203" pitchFamily="34" charset="0"/>
              </a:rPr>
              <a:t>Social media</a:t>
            </a:r>
          </a:p>
          <a:p>
            <a:r>
              <a:rPr lang="en-US" sz="1100" dirty="0">
                <a:solidFill>
                  <a:schemeClr val="tx1"/>
                </a:solidFill>
                <a:latin typeface="Segoe UI" panose="020B0502040204020203" pitchFamily="34" charset="0"/>
                <a:cs typeface="Segoe UI" panose="020B0502040204020203" pitchFamily="34" charset="0"/>
              </a:rPr>
              <a:t>Invasion of Iraq</a:t>
            </a:r>
          </a:p>
          <a:p>
            <a:r>
              <a:rPr lang="en-US" sz="1100" dirty="0">
                <a:solidFill>
                  <a:schemeClr val="tx1"/>
                </a:solidFill>
                <a:latin typeface="Segoe UI" panose="020B0502040204020203" pitchFamily="34" charset="0"/>
                <a:cs typeface="Segoe UI" panose="020B0502040204020203" pitchFamily="34" charset="0"/>
              </a:rPr>
              <a:t>Reality TV</a:t>
            </a:r>
          </a:p>
          <a:p>
            <a:r>
              <a:rPr lang="en-US" sz="1100" dirty="0">
                <a:solidFill>
                  <a:schemeClr val="tx1"/>
                </a:solidFill>
                <a:latin typeface="Segoe UI" panose="020B0502040204020203" pitchFamily="34" charset="0"/>
                <a:cs typeface="Segoe UI" panose="020B0502040204020203" pitchFamily="34" charset="0"/>
              </a:rPr>
              <a:t>Google Earth</a:t>
            </a:r>
            <a:endParaRPr lang="en-US" sz="1200" dirty="0">
              <a:solidFill>
                <a:schemeClr val="tx1"/>
              </a:solidFill>
              <a:latin typeface="Segoe UI" panose="020B0502040204020203" pitchFamily="34" charset="0"/>
              <a:cs typeface="Segoe UI" panose="020B0502040204020203" pitchFamily="34" charset="0"/>
            </a:endParaRPr>
          </a:p>
        </p:txBody>
      </p:sp>
      <p:sp>
        <p:nvSpPr>
          <p:cNvPr id="13" name="Rectangle 12">
            <a:extLst>
              <a:ext uri="{FF2B5EF4-FFF2-40B4-BE49-F238E27FC236}">
                <a16:creationId xmlns:a16="http://schemas.microsoft.com/office/drawing/2014/main" id="{481B43B7-5FAF-A8C2-AFE1-A2E357B16758}"/>
              </a:ext>
            </a:extLst>
          </p:cNvPr>
          <p:cNvSpPr/>
          <p:nvPr/>
        </p:nvSpPr>
        <p:spPr>
          <a:xfrm>
            <a:off x="9805356" y="1499799"/>
            <a:ext cx="1817298" cy="1666441"/>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latin typeface="Segoe UI" panose="020B0502040204020203" pitchFamily="34" charset="0"/>
                <a:cs typeface="Segoe UI" panose="020B0502040204020203" pitchFamily="34" charset="0"/>
              </a:rPr>
              <a:t>Gen Z</a:t>
            </a:r>
          </a:p>
          <a:p>
            <a:r>
              <a:rPr lang="en-US" sz="1050" dirty="0">
                <a:solidFill>
                  <a:schemeClr val="tx1"/>
                </a:solidFill>
                <a:latin typeface="Segoe UI" panose="020B0502040204020203" pitchFamily="34" charset="0"/>
                <a:cs typeface="Segoe UI" panose="020B0502040204020203" pitchFamily="34" charset="0"/>
              </a:rPr>
              <a:t>(After 1995)</a:t>
            </a:r>
          </a:p>
          <a:p>
            <a:pPr>
              <a:spcBef>
                <a:spcPts val="600"/>
              </a:spcBef>
            </a:pPr>
            <a:r>
              <a:rPr lang="en-US" sz="1100" dirty="0">
                <a:solidFill>
                  <a:schemeClr val="tx1"/>
                </a:solidFill>
                <a:latin typeface="Segoe UI" panose="020B0502040204020203" pitchFamily="34" charset="0"/>
                <a:cs typeface="Segoe UI" panose="020B0502040204020203" pitchFamily="34" charset="0"/>
              </a:rPr>
              <a:t>Economic </a:t>
            </a:r>
          </a:p>
          <a:p>
            <a:r>
              <a:rPr lang="en-US" sz="1100" dirty="0">
                <a:solidFill>
                  <a:schemeClr val="tx1"/>
                </a:solidFill>
                <a:latin typeface="Segoe UI" panose="020B0502040204020203" pitchFamily="34" charset="0"/>
                <a:cs typeface="Segoe UI" panose="020B0502040204020203" pitchFamily="34" charset="0"/>
              </a:rPr>
              <a:t>downturn</a:t>
            </a:r>
          </a:p>
          <a:p>
            <a:r>
              <a:rPr lang="en-US" sz="1100" dirty="0">
                <a:solidFill>
                  <a:schemeClr val="tx1"/>
                </a:solidFill>
                <a:latin typeface="Segoe UI" panose="020B0502040204020203" pitchFamily="34" charset="0"/>
                <a:cs typeface="Segoe UI" panose="020B0502040204020203" pitchFamily="34" charset="0"/>
              </a:rPr>
              <a:t>Global warming</a:t>
            </a:r>
          </a:p>
          <a:p>
            <a:r>
              <a:rPr lang="en-US" sz="1100" dirty="0">
                <a:solidFill>
                  <a:schemeClr val="tx1"/>
                </a:solidFill>
                <a:latin typeface="Segoe UI" panose="020B0502040204020203" pitchFamily="34" charset="0"/>
                <a:cs typeface="Segoe UI" panose="020B0502040204020203" pitchFamily="34" charset="0"/>
              </a:rPr>
              <a:t>Mobile devices</a:t>
            </a:r>
          </a:p>
          <a:p>
            <a:r>
              <a:rPr lang="en-US" sz="1100" dirty="0">
                <a:solidFill>
                  <a:schemeClr val="tx1"/>
                </a:solidFill>
                <a:latin typeface="Segoe UI" panose="020B0502040204020203" pitchFamily="34" charset="0"/>
                <a:cs typeface="Segoe UI" panose="020B0502040204020203" pitchFamily="34" charset="0"/>
              </a:rPr>
              <a:t>Cloud computing</a:t>
            </a:r>
          </a:p>
          <a:p>
            <a:r>
              <a:rPr lang="en-US" sz="1100" dirty="0">
                <a:solidFill>
                  <a:schemeClr val="tx1"/>
                </a:solidFill>
                <a:latin typeface="Segoe UI" panose="020B0502040204020203" pitchFamily="34" charset="0"/>
                <a:cs typeface="Segoe UI" panose="020B0502040204020203" pitchFamily="34" charset="0"/>
              </a:rPr>
              <a:t>Wiki-Leaks</a:t>
            </a:r>
            <a:endParaRPr lang="en-US" sz="1200" dirty="0">
              <a:solidFill>
                <a:schemeClr val="tx1"/>
              </a:solidFill>
              <a:latin typeface="Segoe UI" panose="020B0502040204020203" pitchFamily="34" charset="0"/>
              <a:cs typeface="Segoe UI" panose="020B0502040204020203" pitchFamily="34" charset="0"/>
            </a:endParaRPr>
          </a:p>
        </p:txBody>
      </p:sp>
      <p:sp>
        <p:nvSpPr>
          <p:cNvPr id="5" name="Rectangle 4">
            <a:extLst>
              <a:ext uri="{FF2B5EF4-FFF2-40B4-BE49-F238E27FC236}">
                <a16:creationId xmlns:a16="http://schemas.microsoft.com/office/drawing/2014/main" id="{2CE117F2-022A-F5B0-5DAD-C64EDB8C5AC4}"/>
              </a:ext>
            </a:extLst>
          </p:cNvPr>
          <p:cNvSpPr/>
          <p:nvPr/>
        </p:nvSpPr>
        <p:spPr>
          <a:xfrm>
            <a:off x="1869057" y="3297314"/>
            <a:ext cx="1817298" cy="596075"/>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dirty="0">
                <a:solidFill>
                  <a:schemeClr val="tx1"/>
                </a:solidFill>
                <a:latin typeface="Segoe UI" panose="020B0502040204020203" pitchFamily="34" charset="0"/>
                <a:cs typeface="Segoe UI" panose="020B0502040204020203" pitchFamily="34" charset="0"/>
              </a:rPr>
              <a:t>Jobs for Life</a:t>
            </a:r>
          </a:p>
        </p:txBody>
      </p:sp>
      <p:sp>
        <p:nvSpPr>
          <p:cNvPr id="6" name="Rectangle 5">
            <a:extLst>
              <a:ext uri="{FF2B5EF4-FFF2-40B4-BE49-F238E27FC236}">
                <a16:creationId xmlns:a16="http://schemas.microsoft.com/office/drawing/2014/main" id="{25370E0B-8045-B164-B0FE-E8EF71E21C86}"/>
              </a:ext>
            </a:extLst>
          </p:cNvPr>
          <p:cNvSpPr/>
          <p:nvPr/>
        </p:nvSpPr>
        <p:spPr>
          <a:xfrm>
            <a:off x="3853132" y="3297314"/>
            <a:ext cx="1817298" cy="596075"/>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dirty="0">
                <a:solidFill>
                  <a:schemeClr val="tx1"/>
                </a:solidFill>
                <a:latin typeface="Segoe UI" panose="020B0502040204020203" pitchFamily="34" charset="0"/>
                <a:cs typeface="Segoe UI" panose="020B0502040204020203" pitchFamily="34" charset="0"/>
              </a:rPr>
              <a:t>Career defined by employees</a:t>
            </a:r>
          </a:p>
        </p:txBody>
      </p:sp>
      <p:sp>
        <p:nvSpPr>
          <p:cNvPr id="7" name="Rectangle 6">
            <a:extLst>
              <a:ext uri="{FF2B5EF4-FFF2-40B4-BE49-F238E27FC236}">
                <a16:creationId xmlns:a16="http://schemas.microsoft.com/office/drawing/2014/main" id="{4C9BC027-A081-F46A-6D9E-CE1331E38E59}"/>
              </a:ext>
            </a:extLst>
          </p:cNvPr>
          <p:cNvSpPr/>
          <p:nvPr/>
        </p:nvSpPr>
        <p:spPr>
          <a:xfrm>
            <a:off x="5837206" y="3297314"/>
            <a:ext cx="1817298" cy="596075"/>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dirty="0">
                <a:solidFill>
                  <a:schemeClr val="tx1"/>
                </a:solidFill>
                <a:latin typeface="Segoe UI" panose="020B0502040204020203" pitchFamily="34" charset="0"/>
                <a:cs typeface="Segoe UI" panose="020B0502040204020203" pitchFamily="34" charset="0"/>
              </a:rPr>
              <a:t>Portfolio careers – loyal to profession not employer</a:t>
            </a:r>
          </a:p>
        </p:txBody>
      </p:sp>
      <p:sp>
        <p:nvSpPr>
          <p:cNvPr id="8" name="Rectangle 7">
            <a:extLst>
              <a:ext uri="{FF2B5EF4-FFF2-40B4-BE49-F238E27FC236}">
                <a16:creationId xmlns:a16="http://schemas.microsoft.com/office/drawing/2014/main" id="{B5DB8ED4-8166-8CC6-A714-FA148BBE9D10}"/>
              </a:ext>
            </a:extLst>
          </p:cNvPr>
          <p:cNvSpPr/>
          <p:nvPr/>
        </p:nvSpPr>
        <p:spPr>
          <a:xfrm>
            <a:off x="7821280" y="3297314"/>
            <a:ext cx="1817298" cy="596075"/>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dirty="0">
                <a:solidFill>
                  <a:schemeClr val="tx1"/>
                </a:solidFill>
                <a:latin typeface="Segoe UI" panose="020B0502040204020203" pitchFamily="34" charset="0"/>
                <a:cs typeface="Segoe UI" panose="020B0502040204020203" pitchFamily="34" charset="0"/>
              </a:rPr>
              <a:t>Digital entrepreneurs work “with” organizations</a:t>
            </a:r>
          </a:p>
        </p:txBody>
      </p:sp>
      <p:sp>
        <p:nvSpPr>
          <p:cNvPr id="18" name="Rectangle 17">
            <a:extLst>
              <a:ext uri="{FF2B5EF4-FFF2-40B4-BE49-F238E27FC236}">
                <a16:creationId xmlns:a16="http://schemas.microsoft.com/office/drawing/2014/main" id="{6389C9F3-6BDE-D924-9D07-EA7DA6368B31}"/>
              </a:ext>
            </a:extLst>
          </p:cNvPr>
          <p:cNvSpPr/>
          <p:nvPr/>
        </p:nvSpPr>
        <p:spPr>
          <a:xfrm>
            <a:off x="9805356" y="3297314"/>
            <a:ext cx="1817298" cy="596075"/>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latin typeface="Segoe UI" panose="020B0502040204020203" pitchFamily="34" charset="0"/>
                <a:cs typeface="Segoe UI" panose="020B0502040204020203" pitchFamily="34" charset="0"/>
              </a:rPr>
              <a:t>Move seamlessly between organizations and “pop-up” businesses</a:t>
            </a:r>
          </a:p>
        </p:txBody>
      </p:sp>
      <p:sp>
        <p:nvSpPr>
          <p:cNvPr id="19" name="Rectangle 18">
            <a:extLst>
              <a:ext uri="{FF2B5EF4-FFF2-40B4-BE49-F238E27FC236}">
                <a16:creationId xmlns:a16="http://schemas.microsoft.com/office/drawing/2014/main" id="{B9AC5D34-78CE-27C3-0D81-F091DDED3936}"/>
              </a:ext>
            </a:extLst>
          </p:cNvPr>
          <p:cNvSpPr/>
          <p:nvPr/>
        </p:nvSpPr>
        <p:spPr>
          <a:xfrm>
            <a:off x="1869057" y="4024464"/>
            <a:ext cx="1817298" cy="899752"/>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dirty="0">
                <a:solidFill>
                  <a:schemeClr val="tx1"/>
                </a:solidFill>
                <a:latin typeface="Segoe UI" panose="020B0502040204020203" pitchFamily="34" charset="0"/>
                <a:cs typeface="Segoe UI" panose="020B0502040204020203" pitchFamily="34" charset="0"/>
              </a:rPr>
              <a:t>Automobile</a:t>
            </a:r>
          </a:p>
        </p:txBody>
      </p:sp>
      <p:sp>
        <p:nvSpPr>
          <p:cNvPr id="20" name="Rectangle 19">
            <a:extLst>
              <a:ext uri="{FF2B5EF4-FFF2-40B4-BE49-F238E27FC236}">
                <a16:creationId xmlns:a16="http://schemas.microsoft.com/office/drawing/2014/main" id="{A9C5A66A-8915-FCBC-7C04-4EEFB743D8EA}"/>
              </a:ext>
            </a:extLst>
          </p:cNvPr>
          <p:cNvSpPr/>
          <p:nvPr/>
        </p:nvSpPr>
        <p:spPr>
          <a:xfrm>
            <a:off x="3853132" y="4024464"/>
            <a:ext cx="1817298" cy="899752"/>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dirty="0">
                <a:solidFill>
                  <a:schemeClr val="tx1"/>
                </a:solidFill>
                <a:latin typeface="Segoe UI" panose="020B0502040204020203" pitchFamily="34" charset="0"/>
                <a:cs typeface="Segoe UI" panose="020B0502040204020203" pitchFamily="34" charset="0"/>
              </a:rPr>
              <a:t>Television</a:t>
            </a:r>
          </a:p>
        </p:txBody>
      </p:sp>
      <p:sp>
        <p:nvSpPr>
          <p:cNvPr id="21" name="Rectangle 20">
            <a:extLst>
              <a:ext uri="{FF2B5EF4-FFF2-40B4-BE49-F238E27FC236}">
                <a16:creationId xmlns:a16="http://schemas.microsoft.com/office/drawing/2014/main" id="{EFDB8B60-41C9-6990-CDC2-70752A0A1860}"/>
              </a:ext>
            </a:extLst>
          </p:cNvPr>
          <p:cNvSpPr/>
          <p:nvPr/>
        </p:nvSpPr>
        <p:spPr>
          <a:xfrm>
            <a:off x="5837206" y="4024464"/>
            <a:ext cx="1817298" cy="899752"/>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dirty="0">
                <a:solidFill>
                  <a:schemeClr val="tx1"/>
                </a:solidFill>
                <a:latin typeface="Segoe UI" panose="020B0502040204020203" pitchFamily="34" charset="0"/>
                <a:cs typeface="Segoe UI" panose="020B0502040204020203" pitchFamily="34" charset="0"/>
              </a:rPr>
              <a:t>Personal Computer</a:t>
            </a:r>
          </a:p>
        </p:txBody>
      </p:sp>
      <p:sp>
        <p:nvSpPr>
          <p:cNvPr id="22" name="Rectangle 21">
            <a:extLst>
              <a:ext uri="{FF2B5EF4-FFF2-40B4-BE49-F238E27FC236}">
                <a16:creationId xmlns:a16="http://schemas.microsoft.com/office/drawing/2014/main" id="{7AFBEB74-D6F2-E2AE-92B3-A91F865D2B38}"/>
              </a:ext>
            </a:extLst>
          </p:cNvPr>
          <p:cNvSpPr/>
          <p:nvPr/>
        </p:nvSpPr>
        <p:spPr>
          <a:xfrm>
            <a:off x="7821280" y="4024464"/>
            <a:ext cx="1817298" cy="899752"/>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dirty="0">
                <a:solidFill>
                  <a:schemeClr val="tx1"/>
                </a:solidFill>
                <a:latin typeface="Segoe UI" panose="020B0502040204020203" pitchFamily="34" charset="0"/>
                <a:cs typeface="Segoe UI" panose="020B0502040204020203" pitchFamily="34" charset="0"/>
              </a:rPr>
              <a:t>Tablet / Smartphone</a:t>
            </a:r>
          </a:p>
        </p:txBody>
      </p:sp>
      <p:sp>
        <p:nvSpPr>
          <p:cNvPr id="23" name="Rectangle 22">
            <a:extLst>
              <a:ext uri="{FF2B5EF4-FFF2-40B4-BE49-F238E27FC236}">
                <a16:creationId xmlns:a16="http://schemas.microsoft.com/office/drawing/2014/main" id="{5B5EC852-DD18-3721-9D66-64DE3E195C82}"/>
              </a:ext>
            </a:extLst>
          </p:cNvPr>
          <p:cNvSpPr/>
          <p:nvPr/>
        </p:nvSpPr>
        <p:spPr>
          <a:xfrm>
            <a:off x="9805356" y="4024464"/>
            <a:ext cx="1817298" cy="899752"/>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dirty="0">
                <a:solidFill>
                  <a:schemeClr val="tx1"/>
                </a:solidFill>
                <a:latin typeface="Segoe UI" panose="020B0502040204020203" pitchFamily="34" charset="0"/>
                <a:cs typeface="Segoe UI" panose="020B0502040204020203" pitchFamily="34" charset="0"/>
              </a:rPr>
              <a:t>3D Printing / Virtual Reality</a:t>
            </a:r>
          </a:p>
        </p:txBody>
      </p:sp>
      <p:sp>
        <p:nvSpPr>
          <p:cNvPr id="24" name="Rectangle 23">
            <a:extLst>
              <a:ext uri="{FF2B5EF4-FFF2-40B4-BE49-F238E27FC236}">
                <a16:creationId xmlns:a16="http://schemas.microsoft.com/office/drawing/2014/main" id="{6C8EE731-EFEF-3D37-F50C-85F2FCA8A78E}"/>
              </a:ext>
            </a:extLst>
          </p:cNvPr>
          <p:cNvSpPr/>
          <p:nvPr/>
        </p:nvSpPr>
        <p:spPr>
          <a:xfrm>
            <a:off x="1869057" y="5048384"/>
            <a:ext cx="1817298" cy="876088"/>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dirty="0">
                <a:solidFill>
                  <a:schemeClr val="tx1"/>
                </a:solidFill>
                <a:latin typeface="Segoe UI" panose="020B0502040204020203" pitchFamily="34" charset="0"/>
                <a:cs typeface="Segoe UI" panose="020B0502040204020203" pitchFamily="34" charset="0"/>
              </a:rPr>
              <a:t>Formal Letter</a:t>
            </a:r>
          </a:p>
        </p:txBody>
      </p:sp>
      <p:sp>
        <p:nvSpPr>
          <p:cNvPr id="25" name="Rectangle 24">
            <a:extLst>
              <a:ext uri="{FF2B5EF4-FFF2-40B4-BE49-F238E27FC236}">
                <a16:creationId xmlns:a16="http://schemas.microsoft.com/office/drawing/2014/main" id="{B3B02AF1-B812-CA60-2FEC-95A7B82BD743}"/>
              </a:ext>
            </a:extLst>
          </p:cNvPr>
          <p:cNvSpPr/>
          <p:nvPr/>
        </p:nvSpPr>
        <p:spPr>
          <a:xfrm>
            <a:off x="3853132" y="5048384"/>
            <a:ext cx="1817298" cy="876088"/>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dirty="0">
                <a:solidFill>
                  <a:schemeClr val="tx1"/>
                </a:solidFill>
                <a:latin typeface="Segoe UI" panose="020B0502040204020203" pitchFamily="34" charset="0"/>
                <a:cs typeface="Segoe UI" panose="020B0502040204020203" pitchFamily="34" charset="0"/>
              </a:rPr>
              <a:t>Telephone</a:t>
            </a:r>
          </a:p>
        </p:txBody>
      </p:sp>
      <p:sp>
        <p:nvSpPr>
          <p:cNvPr id="26" name="Rectangle 25">
            <a:extLst>
              <a:ext uri="{FF2B5EF4-FFF2-40B4-BE49-F238E27FC236}">
                <a16:creationId xmlns:a16="http://schemas.microsoft.com/office/drawing/2014/main" id="{FE8058A7-C854-E48E-5D0A-60CBB277F1F3}"/>
              </a:ext>
            </a:extLst>
          </p:cNvPr>
          <p:cNvSpPr/>
          <p:nvPr/>
        </p:nvSpPr>
        <p:spPr>
          <a:xfrm>
            <a:off x="5837206" y="5048384"/>
            <a:ext cx="1817298" cy="876088"/>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dirty="0">
                <a:solidFill>
                  <a:schemeClr val="tx1"/>
                </a:solidFill>
                <a:latin typeface="Segoe UI" panose="020B0502040204020203" pitchFamily="34" charset="0"/>
                <a:cs typeface="Segoe UI" panose="020B0502040204020203" pitchFamily="34" charset="0"/>
              </a:rPr>
              <a:t>Email and Text</a:t>
            </a:r>
          </a:p>
        </p:txBody>
      </p:sp>
      <p:sp>
        <p:nvSpPr>
          <p:cNvPr id="27" name="Rectangle 26">
            <a:extLst>
              <a:ext uri="{FF2B5EF4-FFF2-40B4-BE49-F238E27FC236}">
                <a16:creationId xmlns:a16="http://schemas.microsoft.com/office/drawing/2014/main" id="{8B1FB6D7-E5FF-1AC2-A222-2877E95632DE}"/>
              </a:ext>
            </a:extLst>
          </p:cNvPr>
          <p:cNvSpPr/>
          <p:nvPr/>
        </p:nvSpPr>
        <p:spPr>
          <a:xfrm>
            <a:off x="7821280" y="5048384"/>
            <a:ext cx="1817298" cy="876088"/>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dirty="0">
                <a:solidFill>
                  <a:schemeClr val="tx1"/>
                </a:solidFill>
                <a:latin typeface="Segoe UI" panose="020B0502040204020203" pitchFamily="34" charset="0"/>
                <a:cs typeface="Segoe UI" panose="020B0502040204020203" pitchFamily="34" charset="0"/>
              </a:rPr>
              <a:t>Text and Social</a:t>
            </a:r>
          </a:p>
        </p:txBody>
      </p:sp>
      <p:sp>
        <p:nvSpPr>
          <p:cNvPr id="28" name="Rectangle 27">
            <a:extLst>
              <a:ext uri="{FF2B5EF4-FFF2-40B4-BE49-F238E27FC236}">
                <a16:creationId xmlns:a16="http://schemas.microsoft.com/office/drawing/2014/main" id="{106FD6A8-1A59-D30F-21C1-F9C30F664608}"/>
              </a:ext>
            </a:extLst>
          </p:cNvPr>
          <p:cNvSpPr/>
          <p:nvPr/>
        </p:nvSpPr>
        <p:spPr>
          <a:xfrm>
            <a:off x="9805356" y="5048384"/>
            <a:ext cx="1817298" cy="876088"/>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dirty="0">
                <a:solidFill>
                  <a:schemeClr val="tx1"/>
                </a:solidFill>
                <a:latin typeface="Segoe UI" panose="020B0502040204020203" pitchFamily="34" charset="0"/>
                <a:cs typeface="Segoe UI" panose="020B0502040204020203" pitchFamily="34" charset="0"/>
              </a:rPr>
              <a:t>Text and Social</a:t>
            </a:r>
          </a:p>
        </p:txBody>
      </p:sp>
      <p:sp>
        <p:nvSpPr>
          <p:cNvPr id="29" name="Rectangle 28">
            <a:extLst>
              <a:ext uri="{FF2B5EF4-FFF2-40B4-BE49-F238E27FC236}">
                <a16:creationId xmlns:a16="http://schemas.microsoft.com/office/drawing/2014/main" id="{F7E4512B-4337-EA25-9F55-551C0C6DF4AA}"/>
              </a:ext>
            </a:extLst>
          </p:cNvPr>
          <p:cNvSpPr/>
          <p:nvPr/>
        </p:nvSpPr>
        <p:spPr>
          <a:xfrm>
            <a:off x="1869057" y="6096000"/>
            <a:ext cx="1817298" cy="579285"/>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dirty="0">
                <a:solidFill>
                  <a:schemeClr val="tx1"/>
                </a:solidFill>
                <a:latin typeface="Segoe UI" panose="020B0502040204020203" pitchFamily="34" charset="0"/>
                <a:cs typeface="Segoe UI" panose="020B0502040204020203" pitchFamily="34" charset="0"/>
              </a:rPr>
              <a:t>Face-to-face meetings</a:t>
            </a:r>
          </a:p>
        </p:txBody>
      </p:sp>
      <p:sp>
        <p:nvSpPr>
          <p:cNvPr id="30" name="Rectangle 29">
            <a:extLst>
              <a:ext uri="{FF2B5EF4-FFF2-40B4-BE49-F238E27FC236}">
                <a16:creationId xmlns:a16="http://schemas.microsoft.com/office/drawing/2014/main" id="{CE0D6440-F050-7DD3-95A7-8F7A13291417}"/>
              </a:ext>
            </a:extLst>
          </p:cNvPr>
          <p:cNvSpPr/>
          <p:nvPr/>
        </p:nvSpPr>
        <p:spPr>
          <a:xfrm>
            <a:off x="3853132" y="6096000"/>
            <a:ext cx="1817298" cy="579285"/>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dirty="0">
                <a:solidFill>
                  <a:schemeClr val="tx1"/>
                </a:solidFill>
                <a:latin typeface="Segoe UI" panose="020B0502040204020203" pitchFamily="34" charset="0"/>
                <a:cs typeface="Segoe UI" panose="020B0502040204020203" pitchFamily="34" charset="0"/>
              </a:rPr>
              <a:t>Face-to-face telephone</a:t>
            </a:r>
          </a:p>
        </p:txBody>
      </p:sp>
      <p:sp>
        <p:nvSpPr>
          <p:cNvPr id="31" name="Rectangle 30">
            <a:extLst>
              <a:ext uri="{FF2B5EF4-FFF2-40B4-BE49-F238E27FC236}">
                <a16:creationId xmlns:a16="http://schemas.microsoft.com/office/drawing/2014/main" id="{04113010-3E60-D78B-C024-E858BE6F7503}"/>
              </a:ext>
            </a:extLst>
          </p:cNvPr>
          <p:cNvSpPr/>
          <p:nvPr/>
        </p:nvSpPr>
        <p:spPr>
          <a:xfrm>
            <a:off x="5837206" y="6096000"/>
            <a:ext cx="1817298" cy="579285"/>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dirty="0">
                <a:solidFill>
                  <a:schemeClr val="tx1"/>
                </a:solidFill>
                <a:latin typeface="Segoe UI" panose="020B0502040204020203" pitchFamily="34" charset="0"/>
                <a:cs typeface="Segoe UI" panose="020B0502040204020203" pitchFamily="34" charset="0"/>
              </a:rPr>
              <a:t>Face-to-face, telephone, online</a:t>
            </a:r>
          </a:p>
        </p:txBody>
      </p:sp>
      <p:sp>
        <p:nvSpPr>
          <p:cNvPr id="32" name="Rectangle 31">
            <a:extLst>
              <a:ext uri="{FF2B5EF4-FFF2-40B4-BE49-F238E27FC236}">
                <a16:creationId xmlns:a16="http://schemas.microsoft.com/office/drawing/2014/main" id="{08B7169B-4CB1-400A-9961-86FD89135D03}"/>
              </a:ext>
            </a:extLst>
          </p:cNvPr>
          <p:cNvSpPr/>
          <p:nvPr/>
        </p:nvSpPr>
        <p:spPr>
          <a:xfrm>
            <a:off x="7821280" y="6096000"/>
            <a:ext cx="1817298" cy="579285"/>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dirty="0">
                <a:solidFill>
                  <a:schemeClr val="tx1"/>
                </a:solidFill>
                <a:latin typeface="Segoe UI" panose="020B0502040204020203" pitchFamily="34" charset="0"/>
                <a:cs typeface="Segoe UI" panose="020B0502040204020203" pitchFamily="34" charset="0"/>
              </a:rPr>
              <a:t>Face-to-face</a:t>
            </a:r>
          </a:p>
        </p:txBody>
      </p:sp>
      <p:sp>
        <p:nvSpPr>
          <p:cNvPr id="33" name="Rectangle 32">
            <a:extLst>
              <a:ext uri="{FF2B5EF4-FFF2-40B4-BE49-F238E27FC236}">
                <a16:creationId xmlns:a16="http://schemas.microsoft.com/office/drawing/2014/main" id="{15708539-3080-C45B-49FB-C80AB645F455}"/>
              </a:ext>
            </a:extLst>
          </p:cNvPr>
          <p:cNvSpPr/>
          <p:nvPr/>
        </p:nvSpPr>
        <p:spPr>
          <a:xfrm>
            <a:off x="9805356" y="6096000"/>
            <a:ext cx="1817298" cy="579285"/>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dirty="0">
                <a:solidFill>
                  <a:schemeClr val="tx1"/>
                </a:solidFill>
                <a:latin typeface="Segoe UI" panose="020B0502040204020203" pitchFamily="34" charset="0"/>
                <a:cs typeface="Segoe UI" panose="020B0502040204020203" pitchFamily="34" charset="0"/>
              </a:rPr>
              <a:t>Fluid / Zoom</a:t>
            </a:r>
          </a:p>
        </p:txBody>
      </p:sp>
      <p:sp>
        <p:nvSpPr>
          <p:cNvPr id="34" name="TextBox 33">
            <a:extLst>
              <a:ext uri="{FF2B5EF4-FFF2-40B4-BE49-F238E27FC236}">
                <a16:creationId xmlns:a16="http://schemas.microsoft.com/office/drawing/2014/main" id="{8C932DE0-9EB1-8A04-D606-A8F928D7C54C}"/>
              </a:ext>
            </a:extLst>
          </p:cNvPr>
          <p:cNvSpPr txBox="1"/>
          <p:nvPr/>
        </p:nvSpPr>
        <p:spPr>
          <a:xfrm>
            <a:off x="749230" y="1499799"/>
            <a:ext cx="1036438" cy="461665"/>
          </a:xfrm>
          <a:prstGeom prst="rect">
            <a:avLst/>
          </a:prstGeom>
          <a:noFill/>
        </p:spPr>
        <p:txBody>
          <a:bodyPr wrap="none" rtlCol="0">
            <a:spAutoFit/>
          </a:bodyPr>
          <a:lstStyle/>
          <a:p>
            <a:pPr algn="r"/>
            <a:r>
              <a:rPr lang="en-US" sz="1200" b="1" dirty="0">
                <a:latin typeface="Segoe UI" panose="020B0502040204020203" pitchFamily="34" charset="0"/>
                <a:cs typeface="Segoe UI" panose="020B0502040204020203" pitchFamily="34" charset="0"/>
              </a:rPr>
              <a:t>Formative</a:t>
            </a:r>
          </a:p>
          <a:p>
            <a:pPr algn="r"/>
            <a:r>
              <a:rPr lang="en-US" sz="1200" b="1" dirty="0">
                <a:latin typeface="Segoe UI" panose="020B0502040204020203" pitchFamily="34" charset="0"/>
                <a:cs typeface="Segoe UI" panose="020B0502040204020203" pitchFamily="34" charset="0"/>
              </a:rPr>
              <a:t>Experiences</a:t>
            </a:r>
          </a:p>
        </p:txBody>
      </p:sp>
      <p:sp>
        <p:nvSpPr>
          <p:cNvPr id="35" name="TextBox 34">
            <a:extLst>
              <a:ext uri="{FF2B5EF4-FFF2-40B4-BE49-F238E27FC236}">
                <a16:creationId xmlns:a16="http://schemas.microsoft.com/office/drawing/2014/main" id="{E40F180B-3C96-BF25-051B-73055F7BCE89}"/>
              </a:ext>
            </a:extLst>
          </p:cNvPr>
          <p:cNvSpPr txBox="1"/>
          <p:nvPr/>
        </p:nvSpPr>
        <p:spPr>
          <a:xfrm>
            <a:off x="254838" y="3292826"/>
            <a:ext cx="1530830" cy="461665"/>
          </a:xfrm>
          <a:prstGeom prst="rect">
            <a:avLst/>
          </a:prstGeom>
          <a:noFill/>
        </p:spPr>
        <p:txBody>
          <a:bodyPr wrap="square" rtlCol="0">
            <a:spAutoFit/>
          </a:bodyPr>
          <a:lstStyle/>
          <a:p>
            <a:pPr algn="r"/>
            <a:r>
              <a:rPr lang="en-US" sz="1200" b="1" dirty="0">
                <a:latin typeface="Segoe UI" panose="020B0502040204020203" pitchFamily="34" charset="0"/>
                <a:cs typeface="Segoe UI" panose="020B0502040204020203" pitchFamily="34" charset="0"/>
              </a:rPr>
              <a:t>Attitude Towards Career</a:t>
            </a:r>
          </a:p>
        </p:txBody>
      </p:sp>
      <p:sp>
        <p:nvSpPr>
          <p:cNvPr id="36" name="TextBox 35">
            <a:extLst>
              <a:ext uri="{FF2B5EF4-FFF2-40B4-BE49-F238E27FC236}">
                <a16:creationId xmlns:a16="http://schemas.microsoft.com/office/drawing/2014/main" id="{40EA9026-E8F9-C1BE-A3EC-158E13E7B698}"/>
              </a:ext>
            </a:extLst>
          </p:cNvPr>
          <p:cNvSpPr txBox="1"/>
          <p:nvPr/>
        </p:nvSpPr>
        <p:spPr>
          <a:xfrm>
            <a:off x="977370" y="4015508"/>
            <a:ext cx="808298" cy="461665"/>
          </a:xfrm>
          <a:prstGeom prst="rect">
            <a:avLst/>
          </a:prstGeom>
          <a:noFill/>
        </p:spPr>
        <p:txBody>
          <a:bodyPr wrap="none" rtlCol="0">
            <a:spAutoFit/>
          </a:bodyPr>
          <a:lstStyle/>
          <a:p>
            <a:pPr algn="r"/>
            <a:r>
              <a:rPr lang="en-US" sz="1200" b="1" dirty="0">
                <a:latin typeface="Segoe UI" panose="020B0502040204020203" pitchFamily="34" charset="0"/>
                <a:cs typeface="Segoe UI" panose="020B0502040204020203" pitchFamily="34" charset="0"/>
              </a:rPr>
              <a:t>Defining</a:t>
            </a:r>
          </a:p>
          <a:p>
            <a:pPr algn="r"/>
            <a:r>
              <a:rPr lang="en-US" sz="1200" b="1" dirty="0">
                <a:latin typeface="Segoe UI" panose="020B0502040204020203" pitchFamily="34" charset="0"/>
                <a:cs typeface="Segoe UI" panose="020B0502040204020203" pitchFamily="34" charset="0"/>
              </a:rPr>
              <a:t>Product</a:t>
            </a:r>
          </a:p>
        </p:txBody>
      </p:sp>
      <p:sp>
        <p:nvSpPr>
          <p:cNvPr id="37" name="TextBox 36">
            <a:extLst>
              <a:ext uri="{FF2B5EF4-FFF2-40B4-BE49-F238E27FC236}">
                <a16:creationId xmlns:a16="http://schemas.microsoft.com/office/drawing/2014/main" id="{5959DA79-A148-E8E8-85B5-76168EFF81F0}"/>
              </a:ext>
            </a:extLst>
          </p:cNvPr>
          <p:cNvSpPr txBox="1"/>
          <p:nvPr/>
        </p:nvSpPr>
        <p:spPr>
          <a:xfrm>
            <a:off x="451585" y="5019657"/>
            <a:ext cx="1334083" cy="461665"/>
          </a:xfrm>
          <a:prstGeom prst="rect">
            <a:avLst/>
          </a:prstGeom>
          <a:noFill/>
        </p:spPr>
        <p:txBody>
          <a:bodyPr wrap="none" rtlCol="0">
            <a:spAutoFit/>
          </a:bodyPr>
          <a:lstStyle/>
          <a:p>
            <a:pPr algn="r"/>
            <a:r>
              <a:rPr lang="en-US" sz="1200" b="1" dirty="0">
                <a:latin typeface="Segoe UI" panose="020B0502040204020203" pitchFamily="34" charset="0"/>
                <a:cs typeface="Segoe UI" panose="020B0502040204020203" pitchFamily="34" charset="0"/>
              </a:rPr>
              <a:t>Communication</a:t>
            </a:r>
          </a:p>
          <a:p>
            <a:pPr algn="r"/>
            <a:r>
              <a:rPr lang="en-US" sz="1200" b="1" dirty="0">
                <a:latin typeface="Segoe UI" panose="020B0502040204020203" pitchFamily="34" charset="0"/>
                <a:cs typeface="Segoe UI" panose="020B0502040204020203" pitchFamily="34" charset="0"/>
              </a:rPr>
              <a:t>Channel</a:t>
            </a:r>
          </a:p>
        </p:txBody>
      </p:sp>
      <p:sp>
        <p:nvSpPr>
          <p:cNvPr id="38" name="TextBox 37">
            <a:extLst>
              <a:ext uri="{FF2B5EF4-FFF2-40B4-BE49-F238E27FC236}">
                <a16:creationId xmlns:a16="http://schemas.microsoft.com/office/drawing/2014/main" id="{CA663D91-D82E-7C5E-349D-0D8933248737}"/>
              </a:ext>
            </a:extLst>
          </p:cNvPr>
          <p:cNvSpPr txBox="1"/>
          <p:nvPr/>
        </p:nvSpPr>
        <p:spPr>
          <a:xfrm>
            <a:off x="243258" y="6009183"/>
            <a:ext cx="1542410" cy="461665"/>
          </a:xfrm>
          <a:prstGeom prst="rect">
            <a:avLst/>
          </a:prstGeom>
          <a:noFill/>
        </p:spPr>
        <p:txBody>
          <a:bodyPr wrap="none" rtlCol="0">
            <a:spAutoFit/>
          </a:bodyPr>
          <a:lstStyle/>
          <a:p>
            <a:pPr algn="r"/>
            <a:r>
              <a:rPr lang="en-US" sz="1200" b="1" dirty="0">
                <a:latin typeface="Segoe UI" panose="020B0502040204020203" pitchFamily="34" charset="0"/>
                <a:cs typeface="Segoe UI" panose="020B0502040204020203" pitchFamily="34" charset="0"/>
              </a:rPr>
              <a:t>Preference for</a:t>
            </a:r>
          </a:p>
          <a:p>
            <a:pPr algn="r"/>
            <a:r>
              <a:rPr lang="en-US" sz="1200" b="1" dirty="0">
                <a:latin typeface="Segoe UI" panose="020B0502040204020203" pitchFamily="34" charset="0"/>
                <a:cs typeface="Segoe UI" panose="020B0502040204020203" pitchFamily="34" charset="0"/>
              </a:rPr>
              <a:t>Financial Decisions</a:t>
            </a:r>
          </a:p>
        </p:txBody>
      </p:sp>
      <p:pic>
        <p:nvPicPr>
          <p:cNvPr id="40" name="Picture 39">
            <a:extLst>
              <a:ext uri="{FF2B5EF4-FFF2-40B4-BE49-F238E27FC236}">
                <a16:creationId xmlns:a16="http://schemas.microsoft.com/office/drawing/2014/main" id="{7D60F10D-F603-5D6C-A585-71BB4D9108BF}"/>
              </a:ext>
            </a:extLst>
          </p:cNvPr>
          <p:cNvPicPr>
            <a:picLocks noChangeAspect="1"/>
          </p:cNvPicPr>
          <p:nvPr/>
        </p:nvPicPr>
        <p:blipFill>
          <a:blip r:embed="rId3"/>
          <a:stretch>
            <a:fillRect/>
          </a:stretch>
        </p:blipFill>
        <p:spPr>
          <a:xfrm>
            <a:off x="2408836" y="4288916"/>
            <a:ext cx="791555" cy="519113"/>
          </a:xfrm>
          <a:prstGeom prst="rect">
            <a:avLst/>
          </a:prstGeom>
        </p:spPr>
      </p:pic>
      <p:pic>
        <p:nvPicPr>
          <p:cNvPr id="42" name="Picture 41">
            <a:extLst>
              <a:ext uri="{FF2B5EF4-FFF2-40B4-BE49-F238E27FC236}">
                <a16:creationId xmlns:a16="http://schemas.microsoft.com/office/drawing/2014/main" id="{8D8DF274-181C-82A1-15EB-3043136246C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40594" y1="63399" x2="40594" y2="63399"/>
                        <a14:foregroundMark x1="37129" y1="71895" x2="46040" y2="54902"/>
                        <a14:foregroundMark x1="35149" y1="51634" x2="56436" y2="66013"/>
                        <a14:foregroundMark x1="32178" y1="88889" x2="32178" y2="88889"/>
                        <a14:foregroundMark x1="65842" y1="89542" x2="65842" y2="89542"/>
                      </a14:backgroundRemoval>
                    </a14:imgEffect>
                  </a14:imgLayer>
                </a14:imgProps>
              </a:ext>
            </a:extLst>
          </a:blip>
          <a:srcRect t="7659" b="1"/>
          <a:stretch/>
        </p:blipFill>
        <p:spPr>
          <a:xfrm>
            <a:off x="4326776" y="4271469"/>
            <a:ext cx="870010" cy="608494"/>
          </a:xfrm>
          <a:prstGeom prst="rect">
            <a:avLst/>
          </a:prstGeom>
        </p:spPr>
      </p:pic>
      <p:pic>
        <p:nvPicPr>
          <p:cNvPr id="44" name="Picture 43">
            <a:extLst>
              <a:ext uri="{FF2B5EF4-FFF2-40B4-BE49-F238E27FC236}">
                <a16:creationId xmlns:a16="http://schemas.microsoft.com/office/drawing/2014/main" id="{41F3737E-612D-847F-3D05-C52755455FEA}"/>
              </a:ext>
            </a:extLst>
          </p:cNvPr>
          <p:cNvPicPr>
            <a:picLocks noChangeAspect="1"/>
          </p:cNvPicPr>
          <p:nvPr/>
        </p:nvPicPr>
        <p:blipFill>
          <a:blip r:embed="rId6"/>
          <a:stretch>
            <a:fillRect/>
          </a:stretch>
        </p:blipFill>
        <p:spPr>
          <a:xfrm>
            <a:off x="6242739" y="4278772"/>
            <a:ext cx="1001985" cy="601191"/>
          </a:xfrm>
          <a:prstGeom prst="rect">
            <a:avLst/>
          </a:prstGeom>
        </p:spPr>
      </p:pic>
      <p:pic>
        <p:nvPicPr>
          <p:cNvPr id="46" name="Picture 45">
            <a:extLst>
              <a:ext uri="{FF2B5EF4-FFF2-40B4-BE49-F238E27FC236}">
                <a16:creationId xmlns:a16="http://schemas.microsoft.com/office/drawing/2014/main" id="{E9D5CC61-A04A-3AC8-9F9A-64AE67027141}"/>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35242" y1="11429" x2="35242" y2="11429"/>
                        <a14:foregroundMark x1="66079" y1="32857" x2="66079" y2="32857"/>
                        <a14:foregroundMark x1="72687" y1="60000" x2="72687" y2="60000"/>
                        <a14:foregroundMark x1="69604" y1="43571" x2="75330" y2="66429"/>
                        <a14:foregroundMark x1="68282" y1="68571" x2="69163" y2="50714"/>
                        <a14:foregroundMark x1="33040" y1="70714" x2="33040" y2="34286"/>
                        <a14:foregroundMark x1="33040" y1="34286" x2="33040" y2="35000"/>
                        <a14:foregroundMark x1="45815" y1="68571" x2="45374" y2="27143"/>
                        <a14:foregroundMark x1="30396" y1="28571" x2="39648" y2="26429"/>
                        <a14:foregroundMark x1="80617" y1="40000" x2="79736" y2="72857"/>
                      </a14:backgroundRemoval>
                    </a14:imgEffect>
                  </a14:imgLayer>
                </a14:imgProps>
              </a:ext>
            </a:extLst>
          </a:blip>
          <a:stretch>
            <a:fillRect/>
          </a:stretch>
        </p:blipFill>
        <p:spPr>
          <a:xfrm>
            <a:off x="8267023" y="4271469"/>
            <a:ext cx="969963" cy="598215"/>
          </a:xfrm>
          <a:prstGeom prst="rect">
            <a:avLst/>
          </a:prstGeom>
        </p:spPr>
      </p:pic>
      <p:pic>
        <p:nvPicPr>
          <p:cNvPr id="48" name="Picture 47">
            <a:extLst>
              <a:ext uri="{FF2B5EF4-FFF2-40B4-BE49-F238E27FC236}">
                <a16:creationId xmlns:a16="http://schemas.microsoft.com/office/drawing/2014/main" id="{00B91E40-7697-F8F8-60A5-811DC68B33FE}"/>
              </a:ext>
            </a:extLst>
          </p:cNvPr>
          <p:cNvPicPr>
            <a:picLocks noChangeAspect="1"/>
          </p:cNvPicPr>
          <p:nvPr/>
        </p:nvPicPr>
        <p:blipFill>
          <a:blip r:embed="rId9"/>
          <a:stretch>
            <a:fillRect/>
          </a:stretch>
        </p:blipFill>
        <p:spPr>
          <a:xfrm>
            <a:off x="10393663" y="4264126"/>
            <a:ext cx="682943" cy="611368"/>
          </a:xfrm>
          <a:prstGeom prst="rect">
            <a:avLst/>
          </a:prstGeom>
        </p:spPr>
      </p:pic>
      <p:pic>
        <p:nvPicPr>
          <p:cNvPr id="50" name="Picture 49">
            <a:extLst>
              <a:ext uri="{FF2B5EF4-FFF2-40B4-BE49-F238E27FC236}">
                <a16:creationId xmlns:a16="http://schemas.microsoft.com/office/drawing/2014/main" id="{EC3AE57F-BDF4-5FB4-0814-DB31F7C521B9}"/>
              </a:ext>
            </a:extLst>
          </p:cNvPr>
          <p:cNvPicPr>
            <a:picLocks noChangeAspect="1"/>
          </p:cNvPicPr>
          <p:nvPr/>
        </p:nvPicPr>
        <p:blipFill rotWithShape="1">
          <a:blip r:embed="rId10"/>
          <a:srcRect l="12349" t="7684" r="9710" b="10023"/>
          <a:stretch/>
        </p:blipFill>
        <p:spPr>
          <a:xfrm>
            <a:off x="2488825" y="5307163"/>
            <a:ext cx="631576" cy="479515"/>
          </a:xfrm>
          <a:prstGeom prst="rect">
            <a:avLst/>
          </a:prstGeom>
        </p:spPr>
      </p:pic>
      <p:pic>
        <p:nvPicPr>
          <p:cNvPr id="51" name="Picture 50">
            <a:extLst>
              <a:ext uri="{FF2B5EF4-FFF2-40B4-BE49-F238E27FC236}">
                <a16:creationId xmlns:a16="http://schemas.microsoft.com/office/drawing/2014/main" id="{85BA3E77-AE72-BD5B-BF5B-BD8B594B88E7}"/>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foregroundMark x1="53488" y1="59055" x2="57558" y2="55118"/>
                      </a14:backgroundRemoval>
                    </a14:imgEffect>
                  </a14:imgLayer>
                </a14:imgProps>
              </a:ext>
            </a:extLst>
          </a:blip>
          <a:stretch>
            <a:fillRect/>
          </a:stretch>
        </p:blipFill>
        <p:spPr>
          <a:xfrm>
            <a:off x="4399642" y="5326310"/>
            <a:ext cx="724278" cy="534787"/>
          </a:xfrm>
          <a:prstGeom prst="rect">
            <a:avLst/>
          </a:prstGeom>
        </p:spPr>
      </p:pic>
      <p:pic>
        <p:nvPicPr>
          <p:cNvPr id="54" name="Picture 53">
            <a:extLst>
              <a:ext uri="{FF2B5EF4-FFF2-40B4-BE49-F238E27FC236}">
                <a16:creationId xmlns:a16="http://schemas.microsoft.com/office/drawing/2014/main" id="{2FF6F302-160E-6C14-A001-13EE5D0065E2}"/>
              </a:ext>
            </a:extLst>
          </p:cNvPr>
          <p:cNvPicPr>
            <a:picLocks noChangeAspect="1"/>
          </p:cNvPicPr>
          <p:nvPr/>
        </p:nvPicPr>
        <p:blipFill>
          <a:blip r:embed="rId13"/>
          <a:stretch>
            <a:fillRect/>
          </a:stretch>
        </p:blipFill>
        <p:spPr>
          <a:xfrm>
            <a:off x="6445576" y="5347537"/>
            <a:ext cx="648212" cy="513560"/>
          </a:xfrm>
          <a:prstGeom prst="rect">
            <a:avLst/>
          </a:prstGeom>
        </p:spPr>
      </p:pic>
      <p:pic>
        <p:nvPicPr>
          <p:cNvPr id="56" name="Picture 55">
            <a:extLst>
              <a:ext uri="{FF2B5EF4-FFF2-40B4-BE49-F238E27FC236}">
                <a16:creationId xmlns:a16="http://schemas.microsoft.com/office/drawing/2014/main" id="{80AC3F36-F51C-18E2-C120-82C387E2E82E}"/>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10000" b="90000" l="10000" r="90000"/>
                    </a14:imgEffect>
                  </a14:imgLayer>
                </a14:imgProps>
              </a:ext>
            </a:extLst>
          </a:blip>
          <a:stretch>
            <a:fillRect/>
          </a:stretch>
        </p:blipFill>
        <p:spPr>
          <a:xfrm>
            <a:off x="8429021" y="5307163"/>
            <a:ext cx="807965" cy="580369"/>
          </a:xfrm>
          <a:prstGeom prst="rect">
            <a:avLst/>
          </a:prstGeom>
        </p:spPr>
      </p:pic>
      <p:pic>
        <p:nvPicPr>
          <p:cNvPr id="57" name="Picture 56">
            <a:extLst>
              <a:ext uri="{FF2B5EF4-FFF2-40B4-BE49-F238E27FC236}">
                <a16:creationId xmlns:a16="http://schemas.microsoft.com/office/drawing/2014/main" id="{EE03F390-F8AE-E530-9E4C-671865A2B4EA}"/>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10000" b="90000" l="10000" r="90000"/>
                    </a14:imgEffect>
                  </a14:imgLayer>
                </a14:imgProps>
              </a:ext>
            </a:extLst>
          </a:blip>
          <a:stretch>
            <a:fillRect/>
          </a:stretch>
        </p:blipFill>
        <p:spPr>
          <a:xfrm>
            <a:off x="10429271" y="5307163"/>
            <a:ext cx="807965" cy="580369"/>
          </a:xfrm>
          <a:prstGeom prst="rect">
            <a:avLst/>
          </a:prstGeom>
        </p:spPr>
      </p:pic>
      <p:pic>
        <p:nvPicPr>
          <p:cNvPr id="59" name="Picture 58">
            <a:extLst>
              <a:ext uri="{FF2B5EF4-FFF2-40B4-BE49-F238E27FC236}">
                <a16:creationId xmlns:a16="http://schemas.microsoft.com/office/drawing/2014/main" id="{3EE2D2DB-F3A9-5207-2953-1620C7138BE5}"/>
              </a:ext>
            </a:extLst>
          </p:cNvPr>
          <p:cNvPicPr>
            <a:picLocks noChangeAspect="1"/>
          </p:cNvPicPr>
          <p:nvPr/>
        </p:nvPicPr>
        <p:blipFill rotWithShape="1">
          <a:blip r:embed="rId16"/>
          <a:srcRect t="2124" b="325"/>
          <a:stretch/>
        </p:blipFill>
        <p:spPr>
          <a:xfrm>
            <a:off x="2746301" y="1568126"/>
            <a:ext cx="896698" cy="896698"/>
          </a:xfrm>
          <a:prstGeom prst="ellipse">
            <a:avLst/>
          </a:prstGeom>
        </p:spPr>
      </p:pic>
      <p:pic>
        <p:nvPicPr>
          <p:cNvPr id="61" name="Picture 60">
            <a:extLst>
              <a:ext uri="{FF2B5EF4-FFF2-40B4-BE49-F238E27FC236}">
                <a16:creationId xmlns:a16="http://schemas.microsoft.com/office/drawing/2014/main" id="{AE3E796F-EFE7-DC92-747F-5C84E473FF62}"/>
              </a:ext>
            </a:extLst>
          </p:cNvPr>
          <p:cNvPicPr>
            <a:picLocks noChangeAspect="1"/>
          </p:cNvPicPr>
          <p:nvPr/>
        </p:nvPicPr>
        <p:blipFill rotWithShape="1">
          <a:blip r:embed="rId17"/>
          <a:srcRect/>
          <a:stretch/>
        </p:blipFill>
        <p:spPr>
          <a:xfrm>
            <a:off x="4748437" y="1552071"/>
            <a:ext cx="896698" cy="896698"/>
          </a:xfrm>
          <a:prstGeom prst="ellipse">
            <a:avLst/>
          </a:prstGeom>
        </p:spPr>
      </p:pic>
      <p:pic>
        <p:nvPicPr>
          <p:cNvPr id="63" name="Picture 62">
            <a:extLst>
              <a:ext uri="{FF2B5EF4-FFF2-40B4-BE49-F238E27FC236}">
                <a16:creationId xmlns:a16="http://schemas.microsoft.com/office/drawing/2014/main" id="{3443C085-8F54-8BC2-7315-465E29C9F94D}"/>
              </a:ext>
            </a:extLst>
          </p:cNvPr>
          <p:cNvPicPr>
            <a:picLocks noChangeAspect="1"/>
          </p:cNvPicPr>
          <p:nvPr/>
        </p:nvPicPr>
        <p:blipFill rotWithShape="1">
          <a:blip r:embed="rId18"/>
          <a:srcRect l="425" r="425"/>
          <a:stretch/>
        </p:blipFill>
        <p:spPr>
          <a:xfrm>
            <a:off x="6698008" y="1552071"/>
            <a:ext cx="896698" cy="896698"/>
          </a:xfrm>
          <a:prstGeom prst="ellipse">
            <a:avLst/>
          </a:prstGeom>
        </p:spPr>
      </p:pic>
      <p:pic>
        <p:nvPicPr>
          <p:cNvPr id="1025" name="Picture 1024">
            <a:extLst>
              <a:ext uri="{FF2B5EF4-FFF2-40B4-BE49-F238E27FC236}">
                <a16:creationId xmlns:a16="http://schemas.microsoft.com/office/drawing/2014/main" id="{457DF918-57DB-0E77-1F53-8076CD8BF90C}"/>
              </a:ext>
            </a:extLst>
          </p:cNvPr>
          <p:cNvPicPr>
            <a:picLocks noChangeAspect="1"/>
          </p:cNvPicPr>
          <p:nvPr/>
        </p:nvPicPr>
        <p:blipFill rotWithShape="1">
          <a:blip r:embed="rId19"/>
          <a:srcRect l="1038" r="1038"/>
          <a:stretch/>
        </p:blipFill>
        <p:spPr>
          <a:xfrm>
            <a:off x="8716963" y="1534130"/>
            <a:ext cx="896698" cy="896698"/>
          </a:xfrm>
          <a:prstGeom prst="ellipse">
            <a:avLst/>
          </a:prstGeom>
        </p:spPr>
      </p:pic>
      <p:pic>
        <p:nvPicPr>
          <p:cNvPr id="1028" name="Picture 1027">
            <a:extLst>
              <a:ext uri="{FF2B5EF4-FFF2-40B4-BE49-F238E27FC236}">
                <a16:creationId xmlns:a16="http://schemas.microsoft.com/office/drawing/2014/main" id="{8BCE384E-41F9-4481-DB2C-04859CE8626A}"/>
              </a:ext>
            </a:extLst>
          </p:cNvPr>
          <p:cNvPicPr>
            <a:picLocks noChangeAspect="1"/>
          </p:cNvPicPr>
          <p:nvPr/>
        </p:nvPicPr>
        <p:blipFill rotWithShape="1">
          <a:blip r:embed="rId20"/>
          <a:srcRect l="2439" r="2439"/>
          <a:stretch/>
        </p:blipFill>
        <p:spPr>
          <a:xfrm>
            <a:off x="10714005" y="1547096"/>
            <a:ext cx="883732" cy="883732"/>
          </a:xfrm>
          <a:prstGeom prst="ellipse">
            <a:avLst/>
          </a:prstGeom>
        </p:spPr>
      </p:pic>
    </p:spTree>
    <p:extLst>
      <p:ext uri="{BB962C8B-B14F-4D97-AF65-F5344CB8AC3E}">
        <p14:creationId xmlns:p14="http://schemas.microsoft.com/office/powerpoint/2010/main" val="321982077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5E5949-BB4D-4DD2-71CC-0461FEC64E92}"/>
              </a:ext>
            </a:extLst>
          </p:cNvPr>
          <p:cNvSpPr>
            <a:spLocks noGrp="1"/>
          </p:cNvSpPr>
          <p:nvPr>
            <p:ph idx="1"/>
          </p:nvPr>
        </p:nvSpPr>
        <p:spPr>
          <a:xfrm>
            <a:off x="4559300" y="1600200"/>
            <a:ext cx="7137400" cy="4819650"/>
          </a:xfrm>
        </p:spPr>
        <p:txBody>
          <a:bodyPr>
            <a:normAutofit fontScale="85000" lnSpcReduction="20000"/>
          </a:bodyPr>
          <a:lstStyle/>
          <a:p>
            <a:pPr>
              <a:lnSpc>
                <a:spcPct val="110000"/>
              </a:lnSpc>
              <a:spcAft>
                <a:spcPts val="600"/>
              </a:spcAft>
            </a:pPr>
            <a:r>
              <a:rPr lang="en-US" sz="2200" dirty="0"/>
              <a:t>The generation born into the Great Depression and World War II communicated heavily in person and via handwritten letters. </a:t>
            </a:r>
          </a:p>
          <a:p>
            <a:pPr>
              <a:lnSpc>
                <a:spcPct val="110000"/>
              </a:lnSpc>
              <a:spcAft>
                <a:spcPts val="600"/>
              </a:spcAft>
            </a:pPr>
            <a:r>
              <a:rPr lang="en-US" sz="2200" dirty="0"/>
              <a:t>With WWII in particular, communication with loved ones could be sporadic, and people often relied upon the written letter to convey many thoughts in one place, without interruption. </a:t>
            </a:r>
          </a:p>
          <a:p>
            <a:pPr>
              <a:lnSpc>
                <a:spcPct val="110000"/>
              </a:lnSpc>
              <a:spcAft>
                <a:spcPts val="600"/>
              </a:spcAft>
            </a:pPr>
            <a:r>
              <a:rPr lang="en-US" sz="2200" dirty="0"/>
              <a:t>Because goods and services were not always available immediately, this generation became accustomed to delayed gratification. </a:t>
            </a:r>
          </a:p>
          <a:p>
            <a:pPr>
              <a:lnSpc>
                <a:spcPct val="110000"/>
              </a:lnSpc>
              <a:spcAft>
                <a:spcPts val="600"/>
              </a:spcAft>
            </a:pPr>
            <a:r>
              <a:rPr lang="en-US" sz="2200" dirty="0"/>
              <a:t>Prevalence of military life also drove a strong emphasis on hierarchy, respect for seniority, structure and honesty. </a:t>
            </a:r>
          </a:p>
          <a:p>
            <a:pPr>
              <a:lnSpc>
                <a:spcPct val="110000"/>
              </a:lnSpc>
              <a:spcAft>
                <a:spcPts val="600"/>
              </a:spcAft>
            </a:pPr>
            <a:r>
              <a:rPr lang="en-US" sz="2200" dirty="0"/>
              <a:t>As a result, people of this generation tend to learn via long written communication that includes clear explanations of thought, and they often want to be able to “look someone in the eye.”</a:t>
            </a:r>
          </a:p>
        </p:txBody>
      </p:sp>
      <p:sp>
        <p:nvSpPr>
          <p:cNvPr id="3" name="Title 2">
            <a:extLst>
              <a:ext uri="{FF2B5EF4-FFF2-40B4-BE49-F238E27FC236}">
                <a16:creationId xmlns:a16="http://schemas.microsoft.com/office/drawing/2014/main" id="{C434359F-1547-31C8-96DD-0374B1A4B819}"/>
              </a:ext>
            </a:extLst>
          </p:cNvPr>
          <p:cNvSpPr>
            <a:spLocks noGrp="1"/>
          </p:cNvSpPr>
          <p:nvPr>
            <p:ph type="title"/>
          </p:nvPr>
        </p:nvSpPr>
        <p:spPr/>
        <p:txBody>
          <a:bodyPr/>
          <a:lstStyle/>
          <a:p>
            <a:r>
              <a:rPr lang="en-US" dirty="0"/>
              <a:t>Maturists (Pre-1945)</a:t>
            </a:r>
          </a:p>
        </p:txBody>
      </p:sp>
      <p:pic>
        <p:nvPicPr>
          <p:cNvPr id="2052" name="Picture 4" descr="Pin by IHRA on Flight jackets, gear &amp; pinks and greens and silver wings ...">
            <a:extLst>
              <a:ext uri="{FF2B5EF4-FFF2-40B4-BE49-F238E27FC236}">
                <a16:creationId xmlns:a16="http://schemas.microsoft.com/office/drawing/2014/main" id="{BFB1A023-46B4-6E07-3F84-9447C40E50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100" y="1631950"/>
            <a:ext cx="3644900" cy="428811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262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BE1376-48C9-D7A9-8759-6F1529751529}"/>
              </a:ext>
            </a:extLst>
          </p:cNvPr>
          <p:cNvSpPr>
            <a:spLocks noGrp="1"/>
          </p:cNvSpPr>
          <p:nvPr>
            <p:ph idx="1"/>
          </p:nvPr>
        </p:nvSpPr>
        <p:spPr>
          <a:xfrm>
            <a:off x="5549900" y="1600200"/>
            <a:ext cx="5802462" cy="4864100"/>
          </a:xfrm>
        </p:spPr>
        <p:txBody>
          <a:bodyPr>
            <a:normAutofit/>
          </a:bodyPr>
          <a:lstStyle/>
          <a:p>
            <a:pPr>
              <a:spcAft>
                <a:spcPts val="600"/>
              </a:spcAft>
            </a:pPr>
            <a:r>
              <a:rPr lang="en-US" sz="2000" dirty="0"/>
              <a:t>Boomers had the radio at their fingertips, as well as predominantly black-and-white TV. </a:t>
            </a:r>
          </a:p>
          <a:p>
            <a:pPr>
              <a:spcAft>
                <a:spcPts val="600"/>
              </a:spcAft>
            </a:pPr>
            <a:r>
              <a:rPr lang="en-US" sz="2000" dirty="0"/>
              <a:t>This is the generation that heard, or saw, the moon landing from their living rooms. </a:t>
            </a:r>
          </a:p>
          <a:p>
            <a:pPr>
              <a:spcAft>
                <a:spcPts val="600"/>
              </a:spcAft>
            </a:pPr>
            <a:r>
              <a:rPr lang="en-US" sz="2000" dirty="0"/>
              <a:t>This generation’s learning style tends to be more auditory—they want people to talk to them, in person or on the phone. </a:t>
            </a:r>
          </a:p>
          <a:p>
            <a:pPr>
              <a:spcAft>
                <a:spcPts val="600"/>
              </a:spcAft>
            </a:pPr>
            <a:r>
              <a:rPr lang="en-US" sz="2000" dirty="0"/>
              <a:t>They enjoy a good discussion. But similar to Maturists, they tend to have a healthy respect for hierarchy, are loyal and think everyone should pay their dues. </a:t>
            </a:r>
          </a:p>
          <a:p>
            <a:pPr>
              <a:spcAft>
                <a:spcPts val="600"/>
              </a:spcAft>
            </a:pPr>
            <a:r>
              <a:rPr lang="en-US" sz="2000" dirty="0"/>
              <a:t>Most also greatly value work and tend not to prioritize retirement.</a:t>
            </a:r>
          </a:p>
        </p:txBody>
      </p:sp>
      <p:sp>
        <p:nvSpPr>
          <p:cNvPr id="3" name="Title 2">
            <a:extLst>
              <a:ext uri="{FF2B5EF4-FFF2-40B4-BE49-F238E27FC236}">
                <a16:creationId xmlns:a16="http://schemas.microsoft.com/office/drawing/2014/main" id="{D2502691-B6E7-EF82-6173-60B396D01158}"/>
              </a:ext>
            </a:extLst>
          </p:cNvPr>
          <p:cNvSpPr>
            <a:spLocks noGrp="1"/>
          </p:cNvSpPr>
          <p:nvPr>
            <p:ph type="title"/>
          </p:nvPr>
        </p:nvSpPr>
        <p:spPr/>
        <p:txBody>
          <a:bodyPr/>
          <a:lstStyle/>
          <a:p>
            <a:r>
              <a:rPr lang="en-US" dirty="0"/>
              <a:t>Baby Boomers (1945-1960)</a:t>
            </a:r>
          </a:p>
        </p:txBody>
      </p:sp>
      <p:pic>
        <p:nvPicPr>
          <p:cNvPr id="3074" name="Picture 2" descr="Nostalgie in Beeld - Pagina 7 - Off topic - Sat4all - Alles over ...">
            <a:extLst>
              <a:ext uri="{FF2B5EF4-FFF2-40B4-BE49-F238E27FC236}">
                <a16:creationId xmlns:a16="http://schemas.microsoft.com/office/drawing/2014/main" id="{CA1AFBAB-44F7-2E25-2174-98DC7807B5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0" y="1651000"/>
            <a:ext cx="4260850" cy="422175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209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6500DC-1E66-4F2D-D351-9F1006D47558}"/>
              </a:ext>
            </a:extLst>
          </p:cNvPr>
          <p:cNvSpPr>
            <a:spLocks noGrp="1"/>
          </p:cNvSpPr>
          <p:nvPr>
            <p:ph idx="1"/>
          </p:nvPr>
        </p:nvSpPr>
        <p:spPr>
          <a:xfrm>
            <a:off x="5080000" y="1600200"/>
            <a:ext cx="6807200" cy="4787900"/>
          </a:xfrm>
        </p:spPr>
        <p:txBody>
          <a:bodyPr>
            <a:normAutofit/>
          </a:bodyPr>
          <a:lstStyle/>
          <a:p>
            <a:pPr>
              <a:spcAft>
                <a:spcPts val="600"/>
              </a:spcAft>
            </a:pPr>
            <a:r>
              <a:rPr lang="en-US" sz="1800" dirty="0"/>
              <a:t>With women more prevalent in the workforce again and divorce rates rising, these Gen X “latchkey” kids were often left to hang out at home by themselves with their color TVs. </a:t>
            </a:r>
          </a:p>
          <a:p>
            <a:pPr>
              <a:spcAft>
                <a:spcPts val="600"/>
              </a:spcAft>
            </a:pPr>
            <a:r>
              <a:rPr lang="en-US" sz="1800" dirty="0"/>
              <a:t>As a result, many became independent, self-reliant and free-thinking. </a:t>
            </a:r>
          </a:p>
          <a:p>
            <a:pPr>
              <a:spcAft>
                <a:spcPts val="600"/>
              </a:spcAft>
            </a:pPr>
            <a:r>
              <a:rPr lang="en-US" sz="1800" dirty="0"/>
              <a:t>This generation invented email grew up during a time of disillusionment. From the Vietnam War to Nixon’s Watergate scandal to the Challenger explosion, their trust in authority crumbled in many facets. </a:t>
            </a:r>
          </a:p>
          <a:p>
            <a:pPr>
              <a:spcAft>
                <a:spcPts val="600"/>
              </a:spcAft>
            </a:pPr>
            <a:r>
              <a:rPr lang="en-US" sz="1800" dirty="0"/>
              <a:t>As a result, this typically skeptical generation showed less respect for service, title or rank and instead valued competence and individuality.</a:t>
            </a:r>
          </a:p>
          <a:p>
            <a:pPr>
              <a:spcAft>
                <a:spcPts val="600"/>
              </a:spcAft>
            </a:pPr>
            <a:r>
              <a:rPr lang="en-US" sz="1800" dirty="0"/>
              <a:t>Their preferred learning style tends to be visual—they want to see what’s happening and how it works.</a:t>
            </a:r>
            <a:endParaRPr lang="en-US" sz="1600" dirty="0"/>
          </a:p>
        </p:txBody>
      </p:sp>
      <p:sp>
        <p:nvSpPr>
          <p:cNvPr id="3" name="Title 2">
            <a:extLst>
              <a:ext uri="{FF2B5EF4-FFF2-40B4-BE49-F238E27FC236}">
                <a16:creationId xmlns:a16="http://schemas.microsoft.com/office/drawing/2014/main" id="{3E82FCE8-6CA8-C00B-2C2C-8B46B3958F37}"/>
              </a:ext>
            </a:extLst>
          </p:cNvPr>
          <p:cNvSpPr>
            <a:spLocks noGrp="1"/>
          </p:cNvSpPr>
          <p:nvPr>
            <p:ph type="title"/>
          </p:nvPr>
        </p:nvSpPr>
        <p:spPr/>
        <p:txBody>
          <a:bodyPr/>
          <a:lstStyle/>
          <a:p>
            <a:r>
              <a:rPr lang="en-US" dirty="0"/>
              <a:t>Generation X (1961-1980)</a:t>
            </a:r>
          </a:p>
        </p:txBody>
      </p:sp>
      <p:pic>
        <p:nvPicPr>
          <p:cNvPr id="4098" name="Picture 2" descr="Charlies angels image by Davar Azarbeygui on Television show logos ...">
            <a:extLst>
              <a:ext uri="{FF2B5EF4-FFF2-40B4-BE49-F238E27FC236}">
                <a16:creationId xmlns:a16="http://schemas.microsoft.com/office/drawing/2014/main" id="{E5CEF264-A1EC-E6CD-ADF9-4C447208E7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851" b="10278"/>
          <a:stretch/>
        </p:blipFill>
        <p:spPr bwMode="auto">
          <a:xfrm>
            <a:off x="1009650" y="1435100"/>
            <a:ext cx="3790418" cy="47117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35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3D5E9E-8A0F-D3BE-1589-27E9A5398D26}"/>
              </a:ext>
            </a:extLst>
          </p:cNvPr>
          <p:cNvSpPr/>
          <p:nvPr/>
        </p:nvSpPr>
        <p:spPr>
          <a:xfrm>
            <a:off x="0" y="5854700"/>
            <a:ext cx="12192000" cy="10033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Content Placeholder 1">
            <a:extLst>
              <a:ext uri="{FF2B5EF4-FFF2-40B4-BE49-F238E27FC236}">
                <a16:creationId xmlns:a16="http://schemas.microsoft.com/office/drawing/2014/main" id="{EE028293-8EBE-ED27-A397-C5595E212FA1}"/>
              </a:ext>
            </a:extLst>
          </p:cNvPr>
          <p:cNvSpPr>
            <a:spLocks noGrp="1"/>
          </p:cNvSpPr>
          <p:nvPr>
            <p:ph idx="1"/>
          </p:nvPr>
        </p:nvSpPr>
        <p:spPr>
          <a:xfrm>
            <a:off x="4375150" y="1600200"/>
            <a:ext cx="6978650" cy="5004758"/>
          </a:xfrm>
        </p:spPr>
        <p:txBody>
          <a:bodyPr>
            <a:normAutofit/>
          </a:bodyPr>
          <a:lstStyle/>
          <a:p>
            <a:pPr>
              <a:lnSpc>
                <a:spcPct val="110000"/>
              </a:lnSpc>
              <a:spcBef>
                <a:spcPts val="600"/>
              </a:spcBef>
            </a:pPr>
            <a:r>
              <a:rPr lang="en-US" sz="1600" dirty="0"/>
              <a:t>One of the most talked about generations is the one that grew up during the digital revolution and the advent of smartphones. </a:t>
            </a:r>
          </a:p>
          <a:p>
            <a:pPr>
              <a:lnSpc>
                <a:spcPct val="110000"/>
              </a:lnSpc>
              <a:spcBef>
                <a:spcPts val="600"/>
              </a:spcBef>
            </a:pPr>
            <a:r>
              <a:rPr lang="en-US" sz="1600" dirty="0"/>
              <a:t>They’ve lived life with and without digital technology. </a:t>
            </a:r>
          </a:p>
          <a:p>
            <a:pPr>
              <a:lnSpc>
                <a:spcPct val="110000"/>
              </a:lnSpc>
              <a:spcBef>
                <a:spcPts val="600"/>
              </a:spcBef>
            </a:pPr>
            <a:r>
              <a:rPr lang="en-US" sz="1600" dirty="0"/>
              <a:t>This generation grew up with diverse and merged families and typically closer family relationships. </a:t>
            </a:r>
          </a:p>
          <a:p>
            <a:pPr>
              <a:lnSpc>
                <a:spcPct val="110000"/>
              </a:lnSpc>
              <a:spcBef>
                <a:spcPts val="600"/>
              </a:spcBef>
            </a:pPr>
            <a:r>
              <a:rPr lang="en-US" sz="1600" dirty="0"/>
              <a:t>Smartphones enabled connections across the globe and helped create and maintain relationships. </a:t>
            </a:r>
          </a:p>
          <a:p>
            <a:pPr>
              <a:lnSpc>
                <a:spcPct val="110000"/>
              </a:lnSpc>
              <a:spcBef>
                <a:spcPts val="600"/>
              </a:spcBef>
            </a:pPr>
            <a:r>
              <a:rPr lang="en-US" sz="1600" dirty="0"/>
              <a:t>Generally crushed by debt and hit with inequity at home and at work, many in this tech-savvy generation became more creative, empathetic and aware of global issues than the previous generations. </a:t>
            </a:r>
          </a:p>
          <a:p>
            <a:pPr>
              <a:lnSpc>
                <a:spcPct val="110000"/>
              </a:lnSpc>
              <a:spcBef>
                <a:spcPts val="600"/>
              </a:spcBef>
            </a:pPr>
            <a:r>
              <a:rPr lang="en-US" sz="1600" dirty="0"/>
              <a:t>Chat (instant messenger) and text messages enabled this generation to give and receive information more quickly than others. </a:t>
            </a:r>
          </a:p>
          <a:p>
            <a:pPr>
              <a:lnSpc>
                <a:spcPct val="110000"/>
              </a:lnSpc>
              <a:spcBef>
                <a:spcPts val="600"/>
              </a:spcBef>
            </a:pPr>
            <a:r>
              <a:rPr lang="en-US" sz="1600" dirty="0"/>
              <a:t>This generation often learns best kinesthetically (they learn by doing). In my opinion, they are multitaskers who like getting things done and dislike wasting time. They typically value diversity, making a difference and immediate feedback.</a:t>
            </a:r>
          </a:p>
        </p:txBody>
      </p:sp>
      <p:sp>
        <p:nvSpPr>
          <p:cNvPr id="3" name="Title 2">
            <a:extLst>
              <a:ext uri="{FF2B5EF4-FFF2-40B4-BE49-F238E27FC236}">
                <a16:creationId xmlns:a16="http://schemas.microsoft.com/office/drawing/2014/main" id="{7ED77691-E727-29CC-73D9-5CB3863B3094}"/>
              </a:ext>
            </a:extLst>
          </p:cNvPr>
          <p:cNvSpPr>
            <a:spLocks noGrp="1"/>
          </p:cNvSpPr>
          <p:nvPr>
            <p:ph type="title"/>
          </p:nvPr>
        </p:nvSpPr>
        <p:spPr/>
        <p:txBody>
          <a:bodyPr/>
          <a:lstStyle/>
          <a:p>
            <a:r>
              <a:rPr lang="en-US" dirty="0"/>
              <a:t>Millennials (1981-1995)</a:t>
            </a:r>
          </a:p>
        </p:txBody>
      </p:sp>
      <p:pic>
        <p:nvPicPr>
          <p:cNvPr id="5122" name="Picture 2" descr="Back to The Future Official Movie Poster 24-by-36 Inches - The ...">
            <a:extLst>
              <a:ext uri="{FF2B5EF4-FFF2-40B4-BE49-F238E27FC236}">
                <a16:creationId xmlns:a16="http://schemas.microsoft.com/office/drawing/2014/main" id="{7D57AD41-2F99-05C6-A567-B3901310E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638" y="1600200"/>
            <a:ext cx="3101975" cy="463987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146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3D5E9E-8A0F-D3BE-1589-27E9A5398D26}"/>
              </a:ext>
            </a:extLst>
          </p:cNvPr>
          <p:cNvSpPr/>
          <p:nvPr/>
        </p:nvSpPr>
        <p:spPr>
          <a:xfrm>
            <a:off x="0" y="5854700"/>
            <a:ext cx="12192000" cy="10033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Content Placeholder 1">
            <a:extLst>
              <a:ext uri="{FF2B5EF4-FFF2-40B4-BE49-F238E27FC236}">
                <a16:creationId xmlns:a16="http://schemas.microsoft.com/office/drawing/2014/main" id="{EE028293-8EBE-ED27-A397-C5595E212FA1}"/>
              </a:ext>
            </a:extLst>
          </p:cNvPr>
          <p:cNvSpPr>
            <a:spLocks noGrp="1"/>
          </p:cNvSpPr>
          <p:nvPr>
            <p:ph idx="1"/>
          </p:nvPr>
        </p:nvSpPr>
        <p:spPr>
          <a:xfrm>
            <a:off x="4781550" y="1600200"/>
            <a:ext cx="6570812" cy="5004758"/>
          </a:xfrm>
        </p:spPr>
        <p:txBody>
          <a:bodyPr>
            <a:normAutofit/>
          </a:bodyPr>
          <a:lstStyle/>
          <a:p>
            <a:pPr>
              <a:lnSpc>
                <a:spcPct val="110000"/>
              </a:lnSpc>
              <a:spcBef>
                <a:spcPts val="600"/>
              </a:spcBef>
            </a:pPr>
            <a:r>
              <a:rPr lang="en-US" sz="1800" dirty="0"/>
              <a:t>Gen Z builds on many of the Millennial characteristics. </a:t>
            </a:r>
          </a:p>
          <a:p>
            <a:pPr>
              <a:lnSpc>
                <a:spcPct val="110000"/>
              </a:lnSpc>
              <a:spcBef>
                <a:spcPts val="600"/>
              </a:spcBef>
            </a:pPr>
            <a:r>
              <a:rPr lang="en-US" sz="1800" dirty="0"/>
              <a:t>They are an increasingly diverse population and care deeply about issues such as equality, diversity and climate change. </a:t>
            </a:r>
          </a:p>
          <a:p>
            <a:pPr>
              <a:lnSpc>
                <a:spcPct val="110000"/>
              </a:lnSpc>
              <a:spcBef>
                <a:spcPts val="600"/>
              </a:spcBef>
            </a:pPr>
            <a:r>
              <a:rPr lang="en-US" sz="1800" dirty="0"/>
              <a:t>They are often more activist in nature and want to see government involved in solutions to large, entrenched problems. </a:t>
            </a:r>
          </a:p>
          <a:p>
            <a:pPr>
              <a:lnSpc>
                <a:spcPct val="110000"/>
              </a:lnSpc>
              <a:spcBef>
                <a:spcPts val="600"/>
              </a:spcBef>
            </a:pPr>
            <a:r>
              <a:rPr lang="en-US" sz="1800" dirty="0"/>
              <a:t>Shaped by the global pandemic, they tend to learn from, and be driven by, social media—Twitter, Instagram, Snapchat and TikTok (Facebook is "for the oldies")—and value short, quick bursts of thought that are relevant to the current conversation. </a:t>
            </a:r>
          </a:p>
          <a:p>
            <a:pPr>
              <a:lnSpc>
                <a:spcPct val="110000"/>
              </a:lnSpc>
              <a:spcBef>
                <a:spcPts val="600"/>
              </a:spcBef>
            </a:pPr>
            <a:r>
              <a:rPr lang="en-US" sz="1800" dirty="0"/>
              <a:t>Having grown up with technology, they are digital natives. </a:t>
            </a:r>
          </a:p>
          <a:p>
            <a:pPr>
              <a:lnSpc>
                <a:spcPct val="110000"/>
              </a:lnSpc>
              <a:spcBef>
                <a:spcPts val="600"/>
              </a:spcBef>
            </a:pPr>
            <a:r>
              <a:rPr lang="en-US" sz="1800" dirty="0"/>
              <a:t>Their world changes rapidly, and they tend to move quickly to stay current. Anything that moves too slowly is often rendered irrelevant or obsolete.</a:t>
            </a:r>
          </a:p>
        </p:txBody>
      </p:sp>
      <p:sp>
        <p:nvSpPr>
          <p:cNvPr id="3" name="Title 2">
            <a:extLst>
              <a:ext uri="{FF2B5EF4-FFF2-40B4-BE49-F238E27FC236}">
                <a16:creationId xmlns:a16="http://schemas.microsoft.com/office/drawing/2014/main" id="{7ED77691-E727-29CC-73D9-5CB3863B3094}"/>
              </a:ext>
            </a:extLst>
          </p:cNvPr>
          <p:cNvSpPr>
            <a:spLocks noGrp="1"/>
          </p:cNvSpPr>
          <p:nvPr>
            <p:ph type="title"/>
          </p:nvPr>
        </p:nvSpPr>
        <p:spPr/>
        <p:txBody>
          <a:bodyPr/>
          <a:lstStyle/>
          <a:p>
            <a:r>
              <a:rPr lang="en-US" dirty="0"/>
              <a:t>Gen Z (Post 1995)</a:t>
            </a:r>
          </a:p>
        </p:txBody>
      </p:sp>
      <p:pic>
        <p:nvPicPr>
          <p:cNvPr id="6146" name="Picture 2" descr="social-media-logos-vector-social-media-logos-flat-social-media-icons ...">
            <a:extLst>
              <a:ext uri="{FF2B5EF4-FFF2-40B4-BE49-F238E27FC236}">
                <a16:creationId xmlns:a16="http://schemas.microsoft.com/office/drawing/2014/main" id="{45925E7F-88B5-AE4E-56D5-FF8FA9879C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944"/>
          <a:stretch/>
        </p:blipFill>
        <p:spPr bwMode="auto">
          <a:xfrm>
            <a:off x="536575" y="1739900"/>
            <a:ext cx="4244975" cy="4296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839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bg1">
              <a:lumMod val="50000"/>
            </a:schemeClr>
          </a:solidFill>
        </a:ln>
        <a:effectLst>
          <a:outerShdw blurRad="50800" dist="38100" dir="2700000" algn="tl" rotWithShape="0">
            <a:prstClr val="black">
              <a:alpha val="40000"/>
            </a:prstClr>
          </a:outerShdw>
        </a:effectLst>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2E8AC5DD7BD547B1899A00B54E0C06" ma:contentTypeVersion="11" ma:contentTypeDescription="Create a new document." ma:contentTypeScope="" ma:versionID="ee81dbd0ffed19ee9408c5b9067685f4">
  <xsd:schema xmlns:xsd="http://www.w3.org/2001/XMLSchema" xmlns:xs="http://www.w3.org/2001/XMLSchema" xmlns:p="http://schemas.microsoft.com/office/2006/metadata/properties" xmlns:ns2="e160c063-1118-45ee-8871-11c0212bc39c" xmlns:ns3="38a5f498-91c5-4d9e-a180-dbf87e43fcb7" targetNamespace="http://schemas.microsoft.com/office/2006/metadata/properties" ma:root="true" ma:fieldsID="2b8c4dae3fd7b54144f6b5548f44fbce" ns2:_="" ns3:_="">
    <xsd:import namespace="e160c063-1118-45ee-8871-11c0212bc39c"/>
    <xsd:import namespace="38a5f498-91c5-4d9e-a180-dbf87e43fcb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60c063-1118-45ee-8871-11c0212bc3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a5f498-91c5-4d9e-a180-dbf87e43fcb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09BD5A-4351-486E-81AE-69B5F591CD0D}">
  <ds:schemaRefs>
    <ds:schemaRef ds:uri="http://schemas.microsoft.com/sharepoint/v3/contenttype/forms"/>
  </ds:schemaRefs>
</ds:datastoreItem>
</file>

<file path=customXml/itemProps2.xml><?xml version="1.0" encoding="utf-8"?>
<ds:datastoreItem xmlns:ds="http://schemas.openxmlformats.org/officeDocument/2006/customXml" ds:itemID="{B1018CF9-4770-44F5-A7B0-D858BA4B5FA8}">
  <ds:schemaRefs>
    <ds:schemaRef ds:uri="http://purl.org/dc/dcmitype/"/>
    <ds:schemaRef ds:uri="38a5f498-91c5-4d9e-a180-dbf87e43fcb7"/>
    <ds:schemaRef ds:uri="http://purl.org/dc/terms/"/>
    <ds:schemaRef ds:uri="http://schemas.microsoft.com/office/infopath/2007/PartnerControls"/>
    <ds:schemaRef ds:uri="http://www.w3.org/XML/1998/namespace"/>
    <ds:schemaRef ds:uri="http://schemas.openxmlformats.org/package/2006/metadata/core-properties"/>
    <ds:schemaRef ds:uri="http://schemas.microsoft.com/office/2006/documentManagement/types"/>
    <ds:schemaRef ds:uri="e160c063-1118-45ee-8871-11c0212bc39c"/>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C4756682-A45D-4D20-9DEE-623255319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60c063-1118-45ee-8871-11c0212bc39c"/>
    <ds:schemaRef ds:uri="38a5f498-91c5-4d9e-a180-dbf87e43fc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6528</TotalTime>
  <Words>1770</Words>
  <Application>Microsoft Office PowerPoint</Application>
  <PresentationFormat>Widescreen</PresentationFormat>
  <Paragraphs>210</Paragraphs>
  <Slides>23</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Segoe UI</vt:lpstr>
      <vt:lpstr>Office Theme</vt:lpstr>
      <vt:lpstr>Generational Communications Styles</vt:lpstr>
      <vt:lpstr>Discussion Topics</vt:lpstr>
      <vt:lpstr>Generational Communication Styles</vt:lpstr>
      <vt:lpstr>The Five Generations in Play Today</vt:lpstr>
      <vt:lpstr>Maturists (Pre-1945)</vt:lpstr>
      <vt:lpstr>Baby Boomers (1945-1960)</vt:lpstr>
      <vt:lpstr>Generation X (1961-1980)</vt:lpstr>
      <vt:lpstr>Millennials (1981-1995)</vt:lpstr>
      <vt:lpstr>Gen Z (Post 1995)</vt:lpstr>
      <vt:lpstr>Texture Break</vt:lpstr>
      <vt:lpstr>Key Takeaways</vt:lpstr>
      <vt:lpstr>Discussion Topics</vt:lpstr>
      <vt:lpstr>Challenges Communicating Between Generations</vt:lpstr>
      <vt:lpstr>Challenges Communicating Between Generations</vt:lpstr>
      <vt:lpstr>Challenges Communicating Between Generations</vt:lpstr>
      <vt:lpstr>Discussion Topics</vt:lpstr>
      <vt:lpstr>Strategy 1 – Listen Actively and Intently</vt:lpstr>
      <vt:lpstr>Strategy 2 – Keep Your Mind Open</vt:lpstr>
      <vt:lpstr>Strategy 3 – Adapt Your Communication Style</vt:lpstr>
      <vt:lpstr>Strategy 4 – Use Tech Wisely</vt:lpstr>
      <vt:lpstr>Strategy 5 – Watch for Non-Verbal Clues</vt:lpstr>
      <vt:lpstr>In Summary . . . </vt:lpstr>
      <vt:lpstr>Discuss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McCormick</dc:creator>
  <cp:lastModifiedBy>Shawn McCormick</cp:lastModifiedBy>
  <cp:revision>270</cp:revision>
  <cp:lastPrinted>2021-07-20T18:22:52Z</cp:lastPrinted>
  <dcterms:created xsi:type="dcterms:W3CDTF">2020-05-27T00:28:54Z</dcterms:created>
  <dcterms:modified xsi:type="dcterms:W3CDTF">2023-10-01T15:58:02Z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0x010100E42E8AC5DD7BD547B1899A00B54E0C06</vt:lpwstr>
  </property>
</Properties>
</file>